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0.xml.rels" ContentType="application/vnd.openxmlformats-package.relationships+xml"/>
  <Override PartName="/ppt/notesSlides/notesSlide55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media/image40.png" ContentType="image/png"/>
  <Override PartName="/ppt/media/image39.png" ContentType="image/png"/>
  <Override PartName="/ppt/media/image38.png" ContentType="image/png"/>
  <Override PartName="/ppt/media/image14.jpeg" ContentType="image/jpeg"/>
  <Override PartName="/ppt/media/image13.jpeg" ContentType="image/jpeg"/>
  <Override PartName="/ppt/media/image12.jpeg" ContentType="image/jpeg"/>
  <Override PartName="/ppt/media/image11.jpeg" ContentType="image/jpeg"/>
  <Override PartName="/ppt/media/image10.jpeg" ContentType="image/jpeg"/>
  <Override PartName="/ppt/media/image15.jpeg" ContentType="image/jpeg"/>
  <Override PartName="/ppt/media/image18.jpeg" ContentType="image/jpeg"/>
  <Override PartName="/ppt/media/image37.png" ContentType="image/png"/>
  <Override PartName="/ppt/media/image19.jpeg" ContentType="image/jpeg"/>
  <Override PartName="/ppt/media/image9.jpeg" ContentType="image/jpeg"/>
  <Override PartName="/ppt/media/image8.jpeg" ContentType="image/jpeg"/>
  <Override PartName="/ppt/media/image1.jpeg" ContentType="image/jpeg"/>
  <Override PartName="/ppt/media/image17.png" ContentType="image/png"/>
  <Override PartName="/ppt/media/image23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.jpeg" ContentType="image/jpeg"/>
  <Override PartName="/ppt/media/image24.jpeg" ContentType="image/jpeg"/>
  <Override PartName="/ppt/media/image3.jpeg" ContentType="image/jpeg"/>
  <Override PartName="/ppt/media/image25.jpeg" ContentType="image/jpeg"/>
  <Override PartName="/ppt/media/image4.jpeg" ContentType="image/jpeg"/>
  <Override PartName="/ppt/media/image26.jpeg" ContentType="image/jpeg"/>
  <Override PartName="/ppt/media/image5.jpeg" ContentType="image/jpeg"/>
  <Override PartName="/ppt/media/image27.jpeg" ContentType="image/jpeg"/>
  <Override PartName="/ppt/media/image16.png" ContentType="image/png"/>
  <Override PartName="/ppt/media/image6.jpeg" ContentType="image/jpeg"/>
  <Override PartName="/ppt/media/image28.jpeg" ContentType="image/jpeg"/>
  <Override PartName="/ppt/media/image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спеціаліст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1"/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учителі укр. мови та літ.</c:v>
                </c:pt>
                <c:pt idx="1">
                  <c:v>учителі рос. мови та літ.</c:v>
                </c:pt>
                <c:pt idx="2">
                  <c:v>учителі ін. мови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12</c:v>
                </c:pt>
                <c:pt idx="1">
                  <c:v>12.5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ІІ категорія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1"/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учителі укр. мови та літ.</c:v>
                </c:pt>
                <c:pt idx="1">
                  <c:v>учителі рос. мови та літ.</c:v>
                </c:pt>
                <c:pt idx="2">
                  <c:v>учителі ін. мови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12</c:v>
                </c:pt>
                <c:pt idx="1">
                  <c:v>7.5</c:v>
                </c:pt>
                <c:pt idx="2">
                  <c:v>18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І категорія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1"/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учителі укр. мови та літ.</c:v>
                </c:pt>
                <c:pt idx="1">
                  <c:v>учителі рос. мови та літ.</c:v>
                </c:pt>
                <c:pt idx="2">
                  <c:v>учителі ін. мови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24</c:v>
                </c:pt>
                <c:pt idx="1">
                  <c:v>12.5</c:v>
                </c:pt>
                <c:pt idx="2">
                  <c:v>30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вища категорія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numFmt formatCode="General" sourceLinked="1"/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учителі укр. мови та літ.</c:v>
                </c:pt>
                <c:pt idx="1">
                  <c:v>учителі рос. мови та літ.</c:v>
                </c:pt>
                <c:pt idx="2">
                  <c:v>учителі ін. мови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3"/>
                <c:pt idx="0">
                  <c:v>52</c:v>
                </c:pt>
                <c:pt idx="1">
                  <c:v>67.5</c:v>
                </c:pt>
                <c:pt idx="2">
                  <c:v>34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старший вчитель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numFmt formatCode="General" sourceLinked="1"/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учителі укр. мови та літ.</c:v>
                </c:pt>
                <c:pt idx="1">
                  <c:v>учителі рос. мови та літ.</c:v>
                </c:pt>
                <c:pt idx="2">
                  <c:v>учителі ін. мови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3"/>
                <c:pt idx="0">
                  <c:v>24</c:v>
                </c:pt>
                <c:pt idx="1">
                  <c:v>15</c:v>
                </c:pt>
                <c:pt idx="2">
                  <c:v>18</c:v>
                </c:pt>
              </c:numCache>
            </c:numRef>
          </c:val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вчитель-методист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numFmt formatCode="General" sourceLinked="1"/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учителі укр. мови та літ.</c:v>
                </c:pt>
                <c:pt idx="1">
                  <c:v>учителі рос. мови та літ.</c:v>
                </c:pt>
                <c:pt idx="2">
                  <c:v>учителі ін. мови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3"/>
                <c:pt idx="0">
                  <c:v>19</c:v>
                </c:pt>
                <c:pt idx="1">
                  <c:v>22.5</c:v>
                </c:pt>
                <c:pt idx="2">
                  <c:v>7</c:v>
                </c:pt>
              </c:numCache>
            </c:numRef>
          </c:val>
        </c:ser>
        <c:gapWidth val="150"/>
        <c:overlap val="0"/>
        <c:axId val="40831056"/>
        <c:axId val="60265377"/>
      </c:barChart>
      <c:catAx>
        <c:axId val="40831056"/>
        <c:scaling>
          <c:orientation val="minMax"/>
        </c:scaling>
        <c:delete val="0"/>
        <c:axPos val="b"/>
        <c:numFmt formatCode="DD/MM/YYYY" sourceLinked="1"/>
        <c:majorTickMark val="none"/>
        <c:minorTickMark val="none"/>
        <c:tickLblPos val="nextTo"/>
        <c:spPr>
          <a:ln w="6480">
            <a:solidFill>
              <a:srgbClr val="b3b3b3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60265377"/>
        <c:crosses val="autoZero"/>
        <c:auto val="1"/>
        <c:lblAlgn val="ctr"/>
        <c:lblOffset val="100"/>
      </c:catAx>
      <c:valAx>
        <c:axId val="60265377"/>
        <c:scaling>
          <c:orientation val="minMax"/>
        </c:scaling>
        <c:delete val="0"/>
        <c:axPos val="l"/>
        <c:majorGridlines>
          <c:spPr>
            <a:ln w="648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solidFill>
              <a:srgbClr val="b3b3b3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40831056"/>
        <c:crossesAt val="0"/>
      </c:valAx>
      <c:spPr>
        <a:noFill/>
        <a:ln>
          <a:solidFill>
            <a:srgbClr val="b3b3b3"/>
          </a:solidFill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b="0" sz="1000" spc="-1" strike="noStrike">
              <a:solidFill>
                <a:srgbClr val="000000"/>
              </a:solidFill>
              <a:latin typeface="Arial"/>
            </a:defRPr>
          </a:pPr>
        </a:p>
      </c:txPr>
    </c:legend>
    <c:plotVisOnly val="1"/>
    <c:dispBlanksAs val="gap"/>
  </c:chart>
  <c:spPr>
    <a:noFill/>
    <a:ln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пер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емі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щен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ня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стор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інки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клац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ніть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миш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ею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2000" spc="-1" strike="noStrike">
                <a:latin typeface="Arial"/>
              </a:rPr>
              <a:t>Для </a:t>
            </a:r>
            <a:r>
              <a:rPr b="0" lang="uk-UA" sz="2000" spc="-1" strike="noStrike">
                <a:latin typeface="Arial"/>
              </a:rPr>
              <a:t>ре</a:t>
            </a:r>
            <a:r>
              <a:rPr b="0" lang="uk-UA" sz="2000" spc="-1" strike="noStrike">
                <a:latin typeface="Arial"/>
              </a:rPr>
              <a:t>да</a:t>
            </a:r>
            <a:r>
              <a:rPr b="0" lang="uk-UA" sz="2000" spc="-1" strike="noStrike">
                <a:latin typeface="Arial"/>
              </a:rPr>
              <a:t>гув</a:t>
            </a:r>
            <a:r>
              <a:rPr b="0" lang="uk-UA" sz="2000" spc="-1" strike="noStrike">
                <a:latin typeface="Arial"/>
              </a:rPr>
              <a:t>ан</a:t>
            </a:r>
            <a:r>
              <a:rPr b="0" lang="uk-UA" sz="2000" spc="-1" strike="noStrike">
                <a:latin typeface="Arial"/>
              </a:rPr>
              <a:t>ня </a:t>
            </a:r>
            <a:r>
              <a:rPr b="0" lang="uk-UA" sz="2000" spc="-1" strike="noStrike">
                <a:latin typeface="Arial"/>
              </a:rPr>
              <a:t>фо</a:t>
            </a:r>
            <a:r>
              <a:rPr b="0" lang="uk-UA" sz="2000" spc="-1" strike="noStrike">
                <a:latin typeface="Arial"/>
              </a:rPr>
              <a:t>рм</a:t>
            </a:r>
            <a:r>
              <a:rPr b="0" lang="uk-UA" sz="2000" spc="-1" strike="noStrike">
                <a:latin typeface="Arial"/>
              </a:rPr>
              <a:t>ат</a:t>
            </a:r>
            <a:r>
              <a:rPr b="0" lang="uk-UA" sz="2000" spc="-1" strike="noStrike">
                <a:latin typeface="Arial"/>
              </a:rPr>
              <a:t>у </a:t>
            </a:r>
            <a:r>
              <a:rPr b="0" lang="uk-UA" sz="2000" spc="-1" strike="noStrike">
                <a:latin typeface="Arial"/>
              </a:rPr>
              <a:t>пр</a:t>
            </a:r>
            <a:r>
              <a:rPr b="0" lang="uk-UA" sz="2000" spc="-1" strike="noStrike">
                <a:latin typeface="Arial"/>
              </a:rPr>
              <a:t>им</a:t>
            </a:r>
            <a:r>
              <a:rPr b="0" lang="uk-UA" sz="2000" spc="-1" strike="noStrike">
                <a:latin typeface="Arial"/>
              </a:rPr>
              <a:t>іто</a:t>
            </a:r>
            <a:r>
              <a:rPr b="0" lang="uk-UA" sz="2000" spc="-1" strike="noStrike">
                <a:latin typeface="Arial"/>
              </a:rPr>
              <a:t>к </a:t>
            </a:r>
            <a:r>
              <a:rPr b="0" lang="uk-UA" sz="2000" spc="-1" strike="noStrike">
                <a:latin typeface="Arial"/>
              </a:rPr>
              <a:t>кл</a:t>
            </a:r>
            <a:r>
              <a:rPr b="0" lang="uk-UA" sz="2000" spc="-1" strike="noStrike">
                <a:latin typeface="Arial"/>
              </a:rPr>
              <a:t>ац</a:t>
            </a:r>
            <a:r>
              <a:rPr b="0" lang="uk-UA" sz="2000" spc="-1" strike="noStrike">
                <a:latin typeface="Arial"/>
              </a:rPr>
              <a:t>ніт</a:t>
            </a:r>
            <a:r>
              <a:rPr b="0" lang="uk-UA" sz="2000" spc="-1" strike="noStrike">
                <a:latin typeface="Arial"/>
              </a:rPr>
              <a:t>ь </a:t>
            </a:r>
            <a:r>
              <a:rPr b="0" lang="uk-UA" sz="2000" spc="-1" strike="noStrike">
                <a:latin typeface="Arial"/>
              </a:rPr>
              <a:t>ми</a:t>
            </a:r>
            <a:r>
              <a:rPr b="0" lang="uk-UA" sz="2000" spc="-1" strike="noStrike">
                <a:latin typeface="Arial"/>
              </a:rPr>
              <a:t>ше</a:t>
            </a:r>
            <a:r>
              <a:rPr b="0" lang="uk-UA" sz="2000" spc="-1" strike="noStrike">
                <a:latin typeface="Arial"/>
              </a:rPr>
              <a:t>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1400" spc="-1" strike="noStrike">
                <a:latin typeface="Times New Roman"/>
              </a:rPr>
              <a:t>&lt;заголовок&gt;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EE50666C-B38D-45D0-B4E0-8091B37B2202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E5973DC-6E9C-4974-B076-0F4346C597A7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3984AAC-98BC-4015-9BB9-8D98D7F5FAFE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500784A-8CB8-4622-B6EC-9702FFBEB512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61A0287-2AD6-4870-BDD2-A512792C3D91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б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р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а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з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е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ц 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з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а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г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л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в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к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2B1546D-B008-4A82-A135-18522A78335C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1.9.20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5913A05-4563-4E5C-8049-71D00234A370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б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р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з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е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ц 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з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г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в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8CB8454E-2A65-4234-99DD-3B1D3E92A7B2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1.9.20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B5B44CD-9A5B-4B3A-A008-88C0CBC5F745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hyperlink" Target="https://www.google.com/url?sa=t&amp;rct=j&amp;q=&amp;esrc=s&amp;source=web&amp;cd=&amp;cad=rja&amp;uact=8&amp;ved=2ahUKEwikko395rDqAhUnmYsKHdqdC2wQjBAwAnoECAYQBA&amp;url=https%3A%2F%2Fm.facebook.com%2Flogin%2F%3Flocale2%3Duk_UA&amp;usg=AOvVaw1L4wKKyBccdo9QaL-ehPub" TargetMode="External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3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4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5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chart" Target="../charts/chart1.xml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hyperlink" Target="https://mon.gov.ua/ua/osvita/zagalna-serednya-osvita/navchalni-programi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hyperlink" Target="https://imzo.gov.ua/pidruchniki/pereliki/" TargetMode="External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2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3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4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Relationship Id="rId5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mon.gov.ua/ua/osvita/zagalna-serednya-osvita/navchalni-programi" TargetMode="External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7107120"/>
          </a:xfrm>
          <a:prstGeom prst="rect">
            <a:avLst/>
          </a:prstGeom>
          <a:ln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1523880" y="1122480"/>
            <a:ext cx="9143640" cy="29505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А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на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лі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з 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ро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бо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т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О 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за 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20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19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/2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02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0 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н.</a:t>
            </a:r>
            <a:r>
              <a:rPr b="1" i="1" lang="ru-RU" sz="4000" spc="-1" strike="noStrike">
                <a:solidFill>
                  <a:srgbClr val="002060"/>
                </a:solidFill>
                <a:latin typeface="Times New Roman"/>
              </a:rPr>
              <a:t>р.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387240" cy="6857640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838080" y="1414800"/>
            <a:ext cx="10515240" cy="3208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09.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01.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20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Су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хи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О.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В.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ш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З.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В.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(З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2)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йс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р-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ас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ел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ів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їн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и і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лі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ту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ри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«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Н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е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та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ки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ст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ш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ав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оп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».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 </a:t>
            </a:r>
            <a:br/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Зображення8" descr=""/>
          <p:cNvPicPr/>
          <p:nvPr/>
        </p:nvPicPr>
        <p:blipFill>
          <a:blip r:embed="rId2"/>
          <a:stretch/>
        </p:blipFill>
        <p:spPr>
          <a:xfrm>
            <a:off x="1978200" y="3855600"/>
            <a:ext cx="3231720" cy="2389320"/>
          </a:xfrm>
          <a:prstGeom prst="rect">
            <a:avLst/>
          </a:prstGeom>
          <a:ln>
            <a:noFill/>
          </a:ln>
        </p:spPr>
      </p:pic>
      <p:pic>
        <p:nvPicPr>
          <p:cNvPr id="114" name="Зображення14" descr=""/>
          <p:cNvPicPr/>
          <p:nvPr/>
        </p:nvPicPr>
        <p:blipFill>
          <a:blip r:embed="rId3"/>
          <a:stretch/>
        </p:blipFill>
        <p:spPr>
          <a:xfrm>
            <a:off x="7503480" y="3824640"/>
            <a:ext cx="3192840" cy="242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838080" y="586440"/>
            <a:ext cx="11353320" cy="59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вн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ич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ді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ял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ьн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іст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ь</a:t>
            </a:r>
            <a:br/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й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ш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ов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сіб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“Ч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к.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 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6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у”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(ав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 -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Чо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ом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азі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1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рг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оті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Л.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Т.)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, 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ж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иф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 з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3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іл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лд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ня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(у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об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чо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уп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рг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оті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Л.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Т.)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.</a:t>
            </a:r>
            <a:br/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 </a:t>
            </a:r>
            <a:br/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Объект 3" descr=""/>
          <p:cNvPicPr/>
          <p:nvPr/>
        </p:nvPicPr>
        <p:blipFill>
          <a:blip r:embed="rId1"/>
          <a:stretch/>
        </p:blipFill>
        <p:spPr>
          <a:xfrm>
            <a:off x="0" y="86400"/>
            <a:ext cx="12439080" cy="6909480"/>
          </a:xfrm>
          <a:prstGeom prst="rect">
            <a:avLst/>
          </a:prstGeom>
          <a:ln>
            <a:noFill/>
          </a:ln>
        </p:spPr>
      </p:pic>
      <p:sp>
        <p:nvSpPr>
          <p:cNvPr id="118" name="TextShape 1"/>
          <p:cNvSpPr txBox="1"/>
          <p:nvPr/>
        </p:nvSpPr>
        <p:spPr>
          <a:xfrm>
            <a:off x="914400" y="610920"/>
            <a:ext cx="11144880" cy="582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Ді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ял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ьні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елі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га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лу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зі 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під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ча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ріо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 з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13.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03.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29.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05.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під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час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нці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елі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йн-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фо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рмі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Zo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om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різ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інс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нці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я: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ео,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йн-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Pa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dle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t,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Go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ogl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e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Cla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ss,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йб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ер,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лег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(sn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ezh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ana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blo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gs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pot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.co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m),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фо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»,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Cla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ssti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me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сві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»,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есв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ітк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а»,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«Pr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om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eth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eus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»,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еле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що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(ма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йж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всі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и),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еле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Li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we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wo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rks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hee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t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7004160"/>
          </a:xfrm>
          <a:prstGeom prst="rect">
            <a:avLst/>
          </a:prstGeom>
          <a:ln>
            <a:noFill/>
          </a:ln>
        </p:spPr>
      </p:pic>
      <p:sp>
        <p:nvSpPr>
          <p:cNvPr id="120" name="TextShape 1"/>
          <p:cNvSpPr txBox="1"/>
          <p:nvPr/>
        </p:nvSpPr>
        <p:spPr>
          <a:xfrm>
            <a:off x="838080" y="759240"/>
            <a:ext cx="10755360" cy="54342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йа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ші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бін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ені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нг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йс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р-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як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их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бр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ть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елі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під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ча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у: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«Як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обра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стил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спіл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кува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учне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 в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умов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ах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сьог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оден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ня.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При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йом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ефек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тивн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взає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моді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ї»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(гім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назі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7);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«Пр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акти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чні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щод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орга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ніза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анці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йног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навч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ання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під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час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кара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нти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ну»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(гім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назі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2,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6);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 «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Веб-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квес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осві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тян.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Ака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демі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чна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добр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очес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ніст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ь у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пись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мов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их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робо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тах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учні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6,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Ш);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«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Сек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рет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орат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орст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педа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гогів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кейс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 та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3,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4,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6,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7);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курс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 «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Ака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демі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циф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рово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розв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итку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6,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7,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1);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 «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Валі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зка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твор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чих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впра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 на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урок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ах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зару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біжн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рату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ри»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(гім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назі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1,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6,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Ш);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 «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ктич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щод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орга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ніза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анці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йног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навч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ання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під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час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кара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нти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ну”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1,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2,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4,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6,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ББЗ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ОШ)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 «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Фор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ми 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мето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пода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мате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ріал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 в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умов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ах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анці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йног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навч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ання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»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(гім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назі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2,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6,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7);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“З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чого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поча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дист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анці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йне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навч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ання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?”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(ЗО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6);</a:t>
            </a:r>
            <a:br/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2" name="TextShape 1"/>
          <p:cNvSpPr txBox="1"/>
          <p:nvPr/>
        </p:nvSpPr>
        <p:spPr>
          <a:xfrm>
            <a:off x="838080" y="365040"/>
            <a:ext cx="10515240" cy="5862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ган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іза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цій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но-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оди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чн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роб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ота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ите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ля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під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час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кар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ант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у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іод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ант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ину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був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онл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ай-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ади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івн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ика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ьки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оди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об’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єдн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ань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пит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ань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дис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оф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орм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лен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уме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ції,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оці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ню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закі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нче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у,  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ож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вод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или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інд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иві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дуа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льн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сул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ями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різ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пит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ань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цес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ьки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оди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каб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іне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том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бул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вед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ено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анк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ету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що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обі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зна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інт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ерн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ет-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рес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урс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ами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акт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ивн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ост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 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їх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нні.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спі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лку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ями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тіш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вув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соц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ежі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вай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бер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(91,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7%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),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егр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(23,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7%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),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фей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сбу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(16,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7%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),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ше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інс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таг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рам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(4,5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%)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7,1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%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не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ист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ува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лис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ь.</a:t>
            </a:r>
            <a:br/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4" name="TextShape 1"/>
          <p:cNvSpPr txBox="1"/>
          <p:nvPr/>
        </p:nvSpPr>
        <p:spPr>
          <a:xfrm>
            <a:off x="838080" y="828000"/>
            <a:ext cx="10515240" cy="4243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спі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елі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уп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у </a:t>
            </a:r>
            <a:r>
              <a:rPr b="0" lang="ru-RU" sz="3200" spc="-1" strike="noStrike" u="sng">
                <a:solidFill>
                  <a:srgbClr val="0563c1"/>
                </a:solidFill>
                <a:uFillTx/>
                <a:latin typeface="Times New Roman"/>
                <a:hlinkClick r:id="rId2"/>
              </a:rPr>
              <a:t>Facebook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де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щу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фо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аці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що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ган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іза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нці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тод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ції,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вка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зув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дж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ла,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де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трі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тер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тер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бін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арі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в.</a:t>
            </a:r>
            <a:br/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уп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«Ф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іло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Чо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а»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(74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ки)</a:t>
            </a:r>
            <a:br/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" name="Зображення2" descr=""/>
          <p:cNvPicPr/>
          <p:nvPr/>
        </p:nvPicPr>
        <p:blipFill>
          <a:blip r:embed="rId3"/>
          <a:stretch/>
        </p:blipFill>
        <p:spPr>
          <a:xfrm>
            <a:off x="5107680" y="4123440"/>
            <a:ext cx="2241720" cy="227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042000" cy="6857640"/>
          </a:xfrm>
          <a:prstGeom prst="rect">
            <a:avLst/>
          </a:prstGeom>
          <a:ln>
            <a:noFill/>
          </a:ln>
        </p:spPr>
      </p:pic>
      <p:sp>
        <p:nvSpPr>
          <p:cNvPr id="127" name="TextShape 1"/>
          <p:cNvSpPr txBox="1"/>
          <p:nvPr/>
        </p:nvSpPr>
        <p:spPr>
          <a:xfrm>
            <a:off x="838080" y="897120"/>
            <a:ext cx="10515240" cy="5330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ас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ов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і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за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хо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д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з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у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ч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я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мі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ст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а.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Р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об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от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а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з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об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да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р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ов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а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и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ді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ть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002060"/>
                </a:solidFill>
                <a:latin typeface="Times New Roman"/>
              </a:rPr>
              <a:t>и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ого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27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різ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та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інт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еле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кту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аль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них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(мо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та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их),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яки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сть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шог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йма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сов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іши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бул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такі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:</a:t>
            </a:r>
            <a:br/>
            <a:r>
              <a:rPr b="1" lang="ru-RU" sz="2700" spc="-1" strike="noStrike">
                <a:solidFill>
                  <a:srgbClr val="000000"/>
                </a:solidFill>
                <a:latin typeface="Times New Roman"/>
              </a:rPr>
              <a:t>	</a:t>
            </a:r>
            <a:br/>
            <a:br/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Объект 3" descr=""/>
          <p:cNvPicPr/>
          <p:nvPr/>
        </p:nvPicPr>
        <p:blipFill>
          <a:blip r:embed="rId1"/>
          <a:stretch/>
        </p:blipFill>
        <p:spPr>
          <a:xfrm>
            <a:off x="-672840" y="-155160"/>
            <a:ext cx="12864600" cy="7521840"/>
          </a:xfrm>
          <a:prstGeom prst="rect">
            <a:avLst/>
          </a:prstGeom>
          <a:ln>
            <a:noFill/>
          </a:ln>
        </p:spPr>
      </p:pic>
      <p:sp>
        <p:nvSpPr>
          <p:cNvPr id="129" name="TextShape 1"/>
          <p:cNvSpPr txBox="1"/>
          <p:nvPr/>
        </p:nvSpPr>
        <p:spPr>
          <a:xfrm>
            <a:off x="828000" y="931680"/>
            <a:ext cx="10868760" cy="12247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02.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11.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19 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бу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ап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жн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од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о-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су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нів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кої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сту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де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нт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кої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ло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ді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са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Ш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ев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че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30" name="Table 2"/>
          <p:cNvGraphicFramePr/>
          <p:nvPr/>
        </p:nvGraphicFramePr>
        <p:xfrm>
          <a:off x="828000" y="2553480"/>
          <a:ext cx="9488880" cy="3795120"/>
        </p:xfrm>
        <a:graphic>
          <a:graphicData uri="http://schemas.openxmlformats.org/drawingml/2006/table">
            <a:tbl>
              <a:tblPr/>
              <a:tblGrid>
                <a:gridCol w="793080"/>
                <a:gridCol w="931320"/>
                <a:gridCol w="862200"/>
                <a:gridCol w="862200"/>
                <a:gridCol w="862200"/>
                <a:gridCol w="863280"/>
                <a:gridCol w="862200"/>
                <a:gridCol w="862200"/>
                <a:gridCol w="862200"/>
                <a:gridCol w="863280"/>
                <a:gridCol w="864720"/>
              </a:tblGrid>
              <a:tr h="128880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Місця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Гімназія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7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ОЗОШ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МД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ББЗОШ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83520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83520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83592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131" name="CustomShape 3"/>
          <p:cNvSpPr/>
          <p:nvPr/>
        </p:nvSpPr>
        <p:spPr>
          <a:xfrm>
            <a:off x="1500840" y="2103840"/>
            <a:ext cx="7849800" cy="30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Результати міського етапу к-су</a:t>
            </a:r>
            <a:endParaRPr b="0" lang="uk-UA" sz="14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Объект 3" descr=""/>
          <p:cNvPicPr/>
          <p:nvPr/>
        </p:nvPicPr>
        <p:blipFill>
          <a:blip r:embed="rId1"/>
          <a:stretch/>
        </p:blipFill>
        <p:spPr>
          <a:xfrm>
            <a:off x="-155160" y="0"/>
            <a:ext cx="12346920" cy="6857640"/>
          </a:xfrm>
          <a:prstGeom prst="rect">
            <a:avLst/>
          </a:prstGeom>
          <a:ln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838080" y="638280"/>
            <a:ext cx="11353320" cy="57794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Рез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уль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тат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(об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лас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о)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ета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пу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жна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род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мов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но-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ого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су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івсь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кої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студ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ент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мол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оді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Тар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аса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Ше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вче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нка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(бра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ло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учас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ть 6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учні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в).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Пет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рен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ко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Соф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ія, 6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клас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Чор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ном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орс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ька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азія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1-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місц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е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Біке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рсь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Віо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лета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, 7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клас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,Чо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рно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мор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ська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азія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№ 1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- ІІІ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місц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е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Алб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ул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Оле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кса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ндр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10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клас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,Чо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рно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мор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ська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азія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№ 1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- 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місц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е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Буг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Яна,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11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клас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,Чо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рно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мор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ська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азія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№ 1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- ІІІ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місц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е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ІV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ета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пі Х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жна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род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мов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но-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ого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су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івсь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кої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студ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ент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мол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оді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Тар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аса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Ше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вче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нка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І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місц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е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посі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ла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уче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ниц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я 10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клас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Чор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ном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орс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ької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азії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№ 1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Алб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ул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Оле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кса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ндр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а.</a:t>
            </a:r>
            <a:br/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Объект 3" descr=""/>
          <p:cNvPicPr/>
          <p:nvPr/>
        </p:nvPicPr>
        <p:blipFill>
          <a:blip r:embed="rId1"/>
          <a:stretch/>
        </p:blipFill>
        <p:spPr>
          <a:xfrm>
            <a:off x="0" y="-120600"/>
            <a:ext cx="12191760" cy="6978240"/>
          </a:xfrm>
          <a:prstGeom prst="rect">
            <a:avLst/>
          </a:prstGeom>
          <a:ln>
            <a:noFill/>
          </a:ln>
        </p:spPr>
      </p:pic>
      <p:sp>
        <p:nvSpPr>
          <p:cNvPr id="135" name="TextShape 1"/>
          <p:cNvSpPr txBox="1"/>
          <p:nvPr/>
        </p:nvSpPr>
        <p:spPr>
          <a:xfrm>
            <a:off x="838080" y="365040"/>
            <a:ext cx="10515240" cy="462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16.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11.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19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ки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ет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ап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Х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ж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нк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су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їн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ви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ім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тр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Я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ци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(3-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11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и)</a:t>
            </a:r>
            <a:br/>
            <a:br/>
            <a:br/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36" name="Table 2"/>
          <p:cNvGraphicFramePr/>
          <p:nvPr/>
        </p:nvGraphicFramePr>
        <p:xfrm>
          <a:off x="1276560" y="2950200"/>
          <a:ext cx="9557640" cy="3260520"/>
        </p:xfrm>
        <a:graphic>
          <a:graphicData uri="http://schemas.openxmlformats.org/drawingml/2006/table">
            <a:tbl>
              <a:tblPr/>
              <a:tblGrid>
                <a:gridCol w="798840"/>
                <a:gridCol w="938160"/>
                <a:gridCol w="868320"/>
                <a:gridCol w="868320"/>
                <a:gridCol w="868320"/>
                <a:gridCol w="869400"/>
                <a:gridCol w="868320"/>
                <a:gridCol w="868320"/>
                <a:gridCol w="868320"/>
                <a:gridCol w="869400"/>
                <a:gridCol w="871920"/>
              </a:tblGrid>
              <a:tr h="110736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Місця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Гімназія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№ </a:t>
                      </a: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7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ОЗОШ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МД</a:t>
                      </a:r>
                      <a:endParaRPr b="0" lang="uk-UA" sz="105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ББЗОШ</a:t>
                      </a:r>
                      <a:endParaRPr b="0" lang="uk-UA" sz="105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1748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1748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1820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137" name="CustomShape 3"/>
          <p:cNvSpPr/>
          <p:nvPr/>
        </p:nvSpPr>
        <p:spPr>
          <a:xfrm>
            <a:off x="4295880" y="2340360"/>
            <a:ext cx="4105800" cy="30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Результати конкурсу серед учнів 5-11 класів</a:t>
            </a:r>
            <a:endParaRPr b="0" lang="uk-UA" sz="14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Объект 3" descr=""/>
          <p:cNvPicPr/>
          <p:nvPr/>
        </p:nvPicPr>
        <p:blipFill>
          <a:blip r:embed="rId1"/>
          <a:stretch/>
        </p:blipFill>
        <p:spPr>
          <a:xfrm>
            <a:off x="-96840" y="0"/>
            <a:ext cx="12288600" cy="6968520"/>
          </a:xfrm>
          <a:prstGeom prst="rect">
            <a:avLst/>
          </a:prstGeom>
          <a:ln>
            <a:noFill/>
          </a:ln>
        </p:spPr>
      </p:pic>
      <p:sp>
        <p:nvSpPr>
          <p:cNvPr id="91" name="TextShape 1"/>
          <p:cNvSpPr txBox="1"/>
          <p:nvPr/>
        </p:nvSpPr>
        <p:spPr>
          <a:xfrm>
            <a:off x="838080" y="789840"/>
            <a:ext cx="10515240" cy="54723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marL="179640"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ет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те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: </a:t>
            </a:r>
            <a:br/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«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П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ер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ео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рі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єн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та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ці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я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р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б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от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и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вч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и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те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лі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в-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сл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ве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с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и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кі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а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р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оз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ит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к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ої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со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б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и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ст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ст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і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у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ва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х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ко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п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ет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е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т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ні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с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ог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пі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д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хо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д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у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д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о 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ав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ча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я</a:t>
            </a:r>
            <a:r>
              <a:rPr b="0" lang="ru-RU" sz="3200" spc="-1" strike="noStrike">
                <a:solidFill>
                  <a:srgbClr val="21409a"/>
                </a:solidFill>
                <a:latin typeface="Times New Roman"/>
                <a:ea typeface="Noto Sans CJK SC Regular"/>
              </a:rPr>
              <a:t>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ка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сь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ук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ет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п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б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ле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 </a:t>
            </a:r>
            <a:r>
              <a:rPr b="0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“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Б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ез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пе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ре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рв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н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а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ос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ві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т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а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у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ч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ас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і і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п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р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ос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т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о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рі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-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ви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м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ог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а 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сь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ог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о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де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н</a:t>
            </a:r>
            <a:r>
              <a:rPr b="0" i="1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ня</a:t>
            </a:r>
            <a:r>
              <a:rPr b="0" lang="ru-RU" sz="3200" spc="-1" strike="noStrike">
                <a:solidFill>
                  <a:srgbClr val="ef413d"/>
                </a:solidFill>
                <a:latin typeface="Times New Roman"/>
                <a:ea typeface="Noto Sans CJK SC Regular"/>
              </a:rPr>
              <a:t>».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39" name="TextShape 1"/>
          <p:cNvSpPr txBox="1"/>
          <p:nvPr/>
        </p:nvSpPr>
        <p:spPr>
          <a:xfrm>
            <a:off x="838080" y="948960"/>
            <a:ext cx="10893240" cy="5451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22.1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1.20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19 - 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місь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ка 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учні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вськ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а 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олім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піад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а з 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укр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аїнс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ької 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мов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и та 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літе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рату</a:t>
            </a:r>
            <a:r>
              <a:rPr b="1" lang="ru-RU" sz="2200" spc="-1" strike="noStrike">
                <a:solidFill>
                  <a:srgbClr val="c00000"/>
                </a:solidFill>
                <a:latin typeface="Times New Roman"/>
              </a:rPr>
              <a:t>ри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8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кла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с 1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м. -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Стр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уко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ва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Кар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ина,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Мих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айл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ова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Т.Д.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2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 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Івас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ейко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стасі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я,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Мих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айло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Т.Д.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3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 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Фед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отов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Ольг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7,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Заго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родн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юк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А.О.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Коль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чак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Кост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янти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7,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Заго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родн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юк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А.О.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Сівч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енко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Ксе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нія,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Грід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іна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О.В.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9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кл.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1 м.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Але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ксєє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ва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вч.Т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атар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чук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Т.А.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Брад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ік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Аде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ліна,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атар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чук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Т.А.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2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 -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Казе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нна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4,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нкар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енко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Т.А.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3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 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Пота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пов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Арт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ем,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7,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Шер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шун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В.Б.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Сукі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язов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Діан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Грід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іна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О.В.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10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кл.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1 м.-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Алб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ул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Оле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кса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ндр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вч.В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ерго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Л.Т.  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2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 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Григ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орчу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Ана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стасі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вч.В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ерго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Л.Т.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3 м.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Пал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амар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чук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Мик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ола,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4,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Але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ксєє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нко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Н.В.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Грін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ченк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Оле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1,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Мор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озю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Н.О.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Заха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рова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Аліс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МД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Тулу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нжи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Т.О.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     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11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кл. 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1 м.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Буг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Яна,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вч.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Мих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айл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ова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Т.Д.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2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 –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Цур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кан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Тетя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гімн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азія,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вч.Т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атар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чук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Т.А.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3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м.-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Русє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Дми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тро,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7,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ульч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ицьк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Є.П.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Сімо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Ган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№ 3,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вч.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Поп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ова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Н.С.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br/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1" name="TextShape 1"/>
          <p:cNvSpPr txBox="1"/>
          <p:nvPr/>
        </p:nvSpPr>
        <p:spPr>
          <a:xfrm>
            <a:off x="838080" y="365040"/>
            <a:ext cx="10515240" cy="5949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зу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та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ІІ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(о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бл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го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) 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ет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ап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еу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кр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аї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ол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ім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пі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ад</a:t>
            </a: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(бр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ало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сть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5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ів)</a:t>
            </a:r>
            <a:br/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 </a:t>
            </a:r>
            <a:br/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1.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Ст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рук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ова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Ка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ри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8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кл.,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гім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наз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ія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(М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иха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йл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ова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Т.Д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.) -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48,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5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 -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м.</a:t>
            </a:r>
            <a:br/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2.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Ку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зен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9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кл.,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4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(Ш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кар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енк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Т.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А..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) -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47,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5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 -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м.</a:t>
            </a:r>
            <a:br/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3.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Бр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аді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Ад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елі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9 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кл.,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гім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наз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ія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(Та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тар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чу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Т.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А.)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49,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5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м.</a:t>
            </a:r>
            <a:br/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4.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бул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Ол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екс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дра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10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кл.,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гім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наз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ія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(Ве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рго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Л.Т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.)- 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51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м.</a:t>
            </a:r>
            <a:br/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5.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Цу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рка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Тет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яна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, 11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кл.,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гім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наз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ія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(Ве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рго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Л.Т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.) - 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53,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5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 -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1" lang="ru-RU" sz="3100" spc="-1" strike="noStrike">
                <a:solidFill>
                  <a:srgbClr val="000000"/>
                </a:solidFill>
                <a:latin typeface="Times New Roman"/>
              </a:rPr>
              <a:t>м.</a:t>
            </a:r>
            <a:br/>
            <a:r>
              <a:rPr b="0" lang="ru-RU" sz="3100" spc="-1" strike="noStrike">
                <a:solidFill>
                  <a:srgbClr val="000000"/>
                </a:solidFill>
                <a:latin typeface="Times New Roman"/>
              </a:rPr>
              <a:t> </a:t>
            </a:r>
            <a:br/>
            <a:endParaRPr b="0" lang="ru-RU" sz="3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507840" cy="6857640"/>
          </a:xfrm>
          <a:prstGeom prst="rect">
            <a:avLst/>
          </a:prstGeom>
          <a:ln>
            <a:noFill/>
          </a:ln>
        </p:spPr>
      </p:pic>
      <p:sp>
        <p:nvSpPr>
          <p:cNvPr id="143" name="TextShape 1"/>
          <p:cNvSpPr txBox="1"/>
          <p:nvPr/>
        </p:nvSpPr>
        <p:spPr>
          <a:xfrm>
            <a:off x="741960" y="481680"/>
            <a:ext cx="11449800" cy="5936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Ін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р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не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т-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лі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пі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ад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їн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«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В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се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ві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ті</a:t>
            </a: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»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Б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ть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Д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З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Ш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. І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м.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 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П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іл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1 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ця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.</a:t>
            </a:r>
            <a:br/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042000" cy="6857640"/>
          </a:xfrm>
          <a:prstGeom prst="rect">
            <a:avLst/>
          </a:prstGeom>
          <a:ln>
            <a:noFill/>
          </a:ln>
        </p:spPr>
      </p:pic>
      <p:sp>
        <p:nvSpPr>
          <p:cNvPr id="145" name="TextShape 1"/>
          <p:cNvSpPr txBox="1"/>
          <p:nvPr/>
        </p:nvSpPr>
        <p:spPr>
          <a:xfrm>
            <a:off x="855360" y="1794240"/>
            <a:ext cx="10651680" cy="43300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03.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03.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20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бу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ла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ся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ХІ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еу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сь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зн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ав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ча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гр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нів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1-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11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асі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“С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он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яш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к”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 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усі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крі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веч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ірн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ьої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кр.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р.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10.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іон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р.-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55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кр.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р. 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13.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іон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р.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93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кр.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р. 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48.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ІІІ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іон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р.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64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чат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олі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(1-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4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кл.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) 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81.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пл.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р.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23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9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иф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27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7.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иф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д. -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24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	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7" name="TextShape 1"/>
          <p:cNvSpPr txBox="1"/>
          <p:nvPr/>
        </p:nvSpPr>
        <p:spPr>
          <a:xfrm>
            <a:off x="838080" y="384840"/>
            <a:ext cx="11193120" cy="6159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Ін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ші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хо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ні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в: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250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ниц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від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дня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одж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І.П.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ляр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евс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ког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(09.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09.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201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9);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одж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Вас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иля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Саг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айд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(22.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10.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19);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Все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есе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Сер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гія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ког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Гід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бод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(01.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10.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19),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ів;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ІІІ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Все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івсь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о-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мис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тец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«Ст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ежк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ами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мен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»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(15.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11.-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15.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12.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19);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Все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 на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здо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бут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що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зид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“Ук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рок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у”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(на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лал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зб.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«Ле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тіть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рав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лик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и!»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фер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енц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ія 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200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від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дня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одж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пис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«П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одо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рож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сто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іша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»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(22.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11.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19)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(на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базі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3);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Все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івсь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рчо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сті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“Об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’єд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най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мос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ж,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мої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!”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10.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01.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20),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ісла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три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роб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оти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нап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иса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дик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ями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9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кла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Гер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оїв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Неб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есн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Сот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(мо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ори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нг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пер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еві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рки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гот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овн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ост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ДП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А)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(20.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02.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20);</a:t>
            </a:r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9" name="TextShape 1"/>
          <p:cNvSpPr txBox="1"/>
          <p:nvPr/>
        </p:nvSpPr>
        <p:spPr>
          <a:xfrm>
            <a:off x="838080" y="365040"/>
            <a:ext cx="10515240" cy="5859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Ін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ші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хо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ні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в:</a:t>
            </a:r>
            <a:br/>
            <a:r>
              <a:rPr b="1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дис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цій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свя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чен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Т.Г.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Ше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вче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нко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ві 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(Од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обл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асн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цен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тр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тич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вих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ова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ння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)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(тр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аве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202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жна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род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“М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юн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ок,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вір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ш,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лис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ми”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15.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03.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4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Все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тич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них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Оле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Тел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іги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Оле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Оль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(03.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02-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01.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05.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і);</a:t>
            </a:r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-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Все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кве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ст-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мар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афо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“Чи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зна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єш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аса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Ше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вче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нка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?”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(бе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рез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чер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вен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202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р.),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і.</a:t>
            </a:r>
            <a:br/>
            <a:br/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7058160"/>
          </a:xfrm>
          <a:prstGeom prst="rect">
            <a:avLst/>
          </a:prstGeom>
          <a:ln>
            <a:noFill/>
          </a:ln>
        </p:spPr>
      </p:pic>
      <p:sp>
        <p:nvSpPr>
          <p:cNvPr id="151" name="TextShape 1"/>
          <p:cNvSpPr txBox="1"/>
          <p:nvPr/>
        </p:nvSpPr>
        <p:spPr>
          <a:xfrm>
            <a:off x="838080" y="1042560"/>
            <a:ext cx="10515240" cy="5598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С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пі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вп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ра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ця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з 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гр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ом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ад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сь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ки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ор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га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ніз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ац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ія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та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ін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ш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де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р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жа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вн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м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 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ст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ру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кт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ур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ам</a:t>
            </a:r>
            <a:r>
              <a:rPr b="1" lang="ru-RU" sz="3600" spc="-1" strike="noStrike">
                <a:solidFill>
                  <a:srgbClr val="002060"/>
                </a:solidFill>
                <a:latin typeface="Times New Roman"/>
              </a:rPr>
              <a:t>и</a:t>
            </a:r>
            <a:br/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1.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сті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йна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спі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впр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аця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пис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м.Ч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омо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рсь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(літ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не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об’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єдн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“Су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зір’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я”):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ю,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зус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трі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чі,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зен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тац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вид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рів.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чер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202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0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вид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збір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чор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орс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оля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“Хл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юп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мор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сві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лав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и...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”</a:t>
            </a:r>
            <a:br/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2.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Чор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орс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цен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льн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ою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біб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тек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ою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І.Ря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дче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(літ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ера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чит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зус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трі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чі з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пис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нни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дія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чам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ьту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ри,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спі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льн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вед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енн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мас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ови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зах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оді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ів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в).</a:t>
            </a:r>
            <a:br/>
            <a:br/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3.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діл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ьту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Чор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ном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орс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(уч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аст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 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й у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рчи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сах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ької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и).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лод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ець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А.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М. 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арч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ук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Т.А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втр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етє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вхо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дят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скл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аду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жу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ько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урн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ого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су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мію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іме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В.С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ага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йда</a:t>
            </a: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ка.</a:t>
            </a:r>
            <a:br/>
            <a:br/>
            <a:br/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Объект 3" descr=""/>
          <p:cNvPicPr/>
          <p:nvPr/>
        </p:nvPicPr>
        <p:blipFill>
          <a:blip r:embed="rId1"/>
          <a:stretch/>
        </p:blipFill>
        <p:spPr>
          <a:xfrm>
            <a:off x="-144360" y="0"/>
            <a:ext cx="12336120" cy="7026120"/>
          </a:xfrm>
          <a:prstGeom prst="rect">
            <a:avLst/>
          </a:prstGeom>
          <a:ln>
            <a:noFill/>
          </a:ln>
        </p:spPr>
      </p:pic>
      <p:sp>
        <p:nvSpPr>
          <p:cNvPr id="153" name="TextShape 1"/>
          <p:cNvSpPr txBox="1"/>
          <p:nvPr/>
        </p:nvSpPr>
        <p:spPr>
          <a:xfrm>
            <a:off x="838080" y="365040"/>
            <a:ext cx="10515240" cy="5938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сн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ки</a:t>
            </a:r>
            <a:br/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ліз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бо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сві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ує,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щ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елі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бе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зп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ую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ть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єд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рж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лу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о-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и.</a:t>
            </a:r>
            <a:br/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Ст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гі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чн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ям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бо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йб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рік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є 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ша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же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нь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рж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ба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заг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нц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еп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о-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трі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хо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ей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ді,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нц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еп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«Н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а»,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“П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заг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у”.</a:t>
            </a:r>
            <a:br/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55" name="TextShape 1"/>
          <p:cNvSpPr txBox="1"/>
          <p:nvPr/>
        </p:nvSpPr>
        <p:spPr>
          <a:xfrm>
            <a:off x="838080" y="1219320"/>
            <a:ext cx="11161080" cy="48603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Зав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дан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202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0/2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021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ча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рік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1.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рек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оме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нда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що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змі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фо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рм 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оді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вед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енн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жи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онл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айн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бін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ова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ног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2.П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жи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роб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оту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над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сам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оос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ою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в, 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мак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сим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аль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ння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дис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тех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огі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й.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3.З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мпі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ада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шу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ниц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ькі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роб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оті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тво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 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сах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інт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еле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кту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аль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зма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нях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ьки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кве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4.Р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озр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оби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оди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чні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рек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оме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нда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що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екц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пла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нів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туп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рік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под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аль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шої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роб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оти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сис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ати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зац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ії,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уза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ріп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лен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мат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ері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алу,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що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ся 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іод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ант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ину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5.З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абе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зпе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чит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оди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чни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суп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ід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усп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ішн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овк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ніш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ньо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нез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жн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ого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оці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ню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жав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сум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ції.</a:t>
            </a:r>
            <a:br/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304080" cy="7635600"/>
          </a:xfrm>
          <a:prstGeom prst="rect">
            <a:avLst/>
          </a:prstGeom>
          <a:ln>
            <a:noFill/>
          </a:ln>
        </p:spPr>
      </p:pic>
      <p:sp>
        <p:nvSpPr>
          <p:cNvPr id="157" name="TextShape 1"/>
          <p:cNvSpPr txBox="1"/>
          <p:nvPr/>
        </p:nvSpPr>
        <p:spPr>
          <a:xfrm>
            <a:off x="1107000" y="1251360"/>
            <a:ext cx="10154160" cy="5181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2200" spc="-1" strike="noStrike" u="sng">
                <a:solidFill>
                  <a:srgbClr val="0563c1"/>
                </a:solidFill>
                <a:uFillTx/>
                <a:latin typeface="Times New Roman"/>
                <a:hlinkClick r:id="rId2"/>
              </a:rPr>
              <a:t>Додаток</a:t>
            </a:r>
            <a:br/>
            <a:r>
              <a:rPr b="0" lang="ru-RU" sz="2200" spc="-1" strike="noStrike" u="sng">
                <a:solidFill>
                  <a:srgbClr val="0563c1"/>
                </a:solidFill>
                <a:uFillTx/>
                <a:latin typeface="Times New Roman"/>
                <a:hlinkClick r:id="rId3"/>
              </a:rPr>
              <a:t>до листа Міністерства	освіти і</a:t>
            </a:r>
            <a:br/>
            <a:r>
              <a:rPr b="0" lang="ru-RU" sz="2200" spc="-1" strike="noStrike" u="sng">
                <a:solidFill>
                  <a:srgbClr val="0563c1"/>
                </a:solidFill>
                <a:uFillTx/>
                <a:latin typeface="Times New Roman"/>
                <a:hlinkClick r:id="rId4"/>
              </a:rPr>
              <a:t>науки України</a:t>
            </a:r>
            <a:br/>
            <a:r>
              <a:rPr b="0" lang="ru-RU" sz="2200" spc="-1" strike="noStrike" u="sng">
                <a:solidFill>
                  <a:srgbClr val="0563c1"/>
                </a:solidFill>
                <a:uFillTx/>
                <a:latin typeface="Times New Roman"/>
                <a:hlinkClick r:id="rId5"/>
              </a:rPr>
              <a:t>від 11.08.2020 № 1/9-430</a:t>
            </a:r>
            <a:br/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ет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од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и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ч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ні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ре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к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ен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да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ці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ї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п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р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в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и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к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л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ад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а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я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у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к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р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аї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нс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ь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к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ої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ов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и 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у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20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20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/2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02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1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а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в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ч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а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л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ь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н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м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у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р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о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ці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Объект 3" descr=""/>
          <p:cNvPicPr/>
          <p:nvPr/>
        </p:nvPicPr>
        <p:blipFill>
          <a:blip r:embed="rId1"/>
          <a:stretch/>
        </p:blipFill>
        <p:spPr>
          <a:xfrm>
            <a:off x="-207720" y="0"/>
            <a:ext cx="12399480" cy="7093080"/>
          </a:xfrm>
          <a:prstGeom prst="rect">
            <a:avLst/>
          </a:prstGeom>
          <a:ln>
            <a:noFill/>
          </a:ln>
        </p:spPr>
      </p:pic>
      <p:graphicFrame>
        <p:nvGraphicFramePr>
          <p:cNvPr id="93" name="Об'єкт5"/>
          <p:cNvGraphicFramePr/>
          <p:nvPr/>
        </p:nvGraphicFramePr>
        <p:xfrm>
          <a:off x="678960" y="706680"/>
          <a:ext cx="10626120" cy="55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448440" cy="685764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1588320" y="721800"/>
            <a:ext cx="9765360" cy="55663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20/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21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зді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ню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еть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:</a:t>
            </a:r>
            <a:br/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у 5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– 9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кл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ас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змі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вер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дж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каз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від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07.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06.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17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80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4;</a:t>
            </a:r>
            <a:br/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у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10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‒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11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кл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ас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(рі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арт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оф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рів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ь),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вер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дж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каз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від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23.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10.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17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14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07.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ще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оф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іці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йті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 </a:t>
            </a:r>
            <a:r>
              <a:rPr b="0" lang="ru-RU" sz="3200" spc="-1" strike="noStrike" u="sng">
                <a:solidFill>
                  <a:srgbClr val="0563c1"/>
                </a:solidFill>
                <a:uFillTx/>
                <a:latin typeface="Times New Roman"/>
                <a:hlinkClick r:id="rId2"/>
              </a:rPr>
              <a:t>https://mon.gov.ua/ua/osvita/zagalna-serednya-osvita/navchalni-programi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61" name="TextShape 1"/>
          <p:cNvSpPr txBox="1"/>
          <p:nvPr/>
        </p:nvSpPr>
        <p:spPr>
          <a:xfrm>
            <a:off x="1058760" y="962640"/>
            <a:ext cx="10294560" cy="4892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під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хід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вле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нів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не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дб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ача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є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діл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ен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ня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ми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х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год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ин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тра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ди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цій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дл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я 5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– 9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кл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асі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в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ауд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ію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ва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я,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чи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та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вч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ки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вго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ло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с,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каз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и,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тв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ор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то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що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кіл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дб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аче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оці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ель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же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вла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зсу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змі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ню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зап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ти,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але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оч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агн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вп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вж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иді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лят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агу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всі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дів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вле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єво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дія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сті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1331640" y="1074960"/>
            <a:ext cx="10022040" cy="4988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Су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ча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сні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ум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інт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ег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єв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йс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ий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ст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зу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ює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вв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ед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ен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ня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до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вч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ал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ьн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их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пр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ог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ра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м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та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ко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го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ви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ду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пи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сь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ви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х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ро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біт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,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як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ес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е,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сп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ря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ак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віз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аці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о-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піз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дія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сті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иц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ь,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ще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я в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інт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до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ан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ед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ме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та,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зв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ок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об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сті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ит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ич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ми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сл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ня,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лі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нг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кр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еа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ти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вн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ті.</a:t>
            </a:r>
            <a:br/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60560" y="352800"/>
            <a:ext cx="12143520" cy="65048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ерт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ає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агу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кіл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ькі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ст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ь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фр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та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льн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их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та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інд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иві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ду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ал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ьн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их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ви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дів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нт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ро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льн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их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ро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бі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 з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ук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раї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нсь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кої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мо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ви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ьої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з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ою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я.</a:t>
            </a:r>
            <a:br/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Фр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та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льн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оці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ню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ю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ть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ди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кт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т,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пи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сь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мо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ви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й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пе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ре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каз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і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пи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сь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мо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ви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й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тв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ір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чи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біт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), 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вні 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зна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я й 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умі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зап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ис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зді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йс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ню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ют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рін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у».</a:t>
            </a:r>
            <a:br/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Інд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иві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ду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ал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ьн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оці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ню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ю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ть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гов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орі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нн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(ді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ал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ог,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ус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й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каз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,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ус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й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тві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р)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і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чи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та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нн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я 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вго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лос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.</a:t>
            </a:r>
            <a:r>
              <a:rPr b="0" i="1" lang="ru-RU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дів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дія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не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оте</a:t>
            </a:r>
            <a:r>
              <a:rPr b="0" i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виз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ют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без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дат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сто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рін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жу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блі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вча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до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сяг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нь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».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838080" y="689760"/>
            <a:ext cx="10515240" cy="5486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i="1" lang="ru-RU" sz="3600" spc="-1" strike="noStrike">
                <a:solidFill>
                  <a:srgbClr val="ff0000"/>
                </a:solidFill>
                <a:latin typeface="Times New Roman"/>
              </a:rPr>
              <a:t>І семестрі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проводять оцінювання двох видів мовленнєвої діяльності</a:t>
            </a:r>
            <a:r>
              <a:rPr b="0" i="1" lang="ru-R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(усний переказ, діалог). У </a:t>
            </a:r>
            <a:r>
              <a:rPr b="0" i="1" lang="ru-RU" sz="3600" spc="-1" strike="noStrike">
                <a:solidFill>
                  <a:srgbClr val="ff0000"/>
                </a:solidFill>
                <a:latin typeface="Times New Roman"/>
              </a:rPr>
              <a:t>ІІ семестрі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– оцінювання таких видів мовленнєвої діяльності, як усний твір і читання вголос</a:t>
            </a:r>
            <a:r>
              <a:rPr b="0" i="1" lang="ru-RU" sz="3600" spc="-1" strike="noStrike">
                <a:solidFill>
                  <a:srgbClr val="000000"/>
                </a:solidFill>
                <a:latin typeface="Times New Roman"/>
              </a:rPr>
              <a:t>,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 що здійснюється в 5 – 9 класах.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Результати оцінювання </a:t>
            </a:r>
            <a:r>
              <a:rPr b="0" i="1" lang="ru-RU" sz="3600" spc="-1" strike="noStrike">
                <a:solidFill>
                  <a:srgbClr val="ff0000"/>
                </a:solidFill>
                <a:latin typeface="Times New Roman"/>
              </a:rPr>
              <a:t>говоріння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 (діалог, усний переказ, усний твір) і </a:t>
            </a:r>
            <a:r>
              <a:rPr b="0" i="1" lang="ru-RU" sz="3600" spc="-1" strike="noStrike">
                <a:solidFill>
                  <a:srgbClr val="ff0000"/>
                </a:solidFill>
                <a:latin typeface="Times New Roman"/>
              </a:rPr>
              <a:t>читання вголос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протягом семестру виставляють у колонку без дати й</a:t>
            </a:r>
            <a:r>
              <a:rPr b="0" i="1" lang="ru-RU" sz="36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ураховують у семестрову оцінку.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838080" y="529560"/>
            <a:ext cx="10515240" cy="5919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Тематичні і семестрові оцінки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i="1" lang="ru-RU" sz="4000" spc="-1" strike="noStrike">
                <a:solidFill>
                  <a:srgbClr val="ff0000"/>
                </a:solidFill>
                <a:latin typeface="Times New Roman"/>
              </a:rPr>
              <a:t>Тематичну оцінку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виставляють на підставі поточних оцінок з</a:t>
            </a: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урахуванням контрольних робіт.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i="1" lang="ru-RU" sz="4000" spc="-1" strike="noStrike">
                <a:solidFill>
                  <a:srgbClr val="ff0000"/>
                </a:solidFill>
                <a:latin typeface="Times New Roman"/>
              </a:rPr>
              <a:t>Семестрову</a:t>
            </a: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–</a:t>
            </a: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на основі тематичного оцінювання та результатів</a:t>
            </a: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оцінювання певного виду діяльності: </a:t>
            </a: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говоріння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 (діалог, усний переказ, усний твір) або </a:t>
            </a:r>
            <a:r>
              <a:rPr b="0" i="1" lang="ru-RU" sz="4000" spc="-1" strike="noStrike">
                <a:solidFill>
                  <a:srgbClr val="000000"/>
                </a:solidFill>
                <a:latin typeface="Times New Roman"/>
              </a:rPr>
              <a:t>читання вголос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838080" y="738000"/>
            <a:ext cx="10515240" cy="5951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Якщо дитина прохворіла частину семестру, пропустила, наприклад, одну тематичну, не має оцінки за якийсь вид мовленнєвої діяльності, то оцінка за семестр виводиться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на розсуд учителя в залежності від динаміки особистих навчальних досягнень учня (учениці), важливості пропущеної теми чи теми, за яку учня (ученицю) атестовано, - (тривалість вивчення, складність змісту, ступінь узагальнення матеріалу).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 таких умов оцінка за семестр може бути такою, як тематична (якщо вона одна), або знижена на кілька балів (на розсуд учителя).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" name="Table 1"/>
          <p:cNvGraphicFramePr/>
          <p:nvPr/>
        </p:nvGraphicFramePr>
        <p:xfrm>
          <a:off x="1026720" y="1764720"/>
          <a:ext cx="10186200" cy="4314960"/>
        </p:xfrm>
        <a:graphic>
          <a:graphicData uri="http://schemas.openxmlformats.org/drawingml/2006/table">
            <a:tbl>
              <a:tblPr/>
              <a:tblGrid>
                <a:gridCol w="2417400"/>
                <a:gridCol w="537480"/>
                <a:gridCol w="236520"/>
                <a:gridCol w="1096560"/>
                <a:gridCol w="429840"/>
                <a:gridCol w="300960"/>
                <a:gridCol w="774000"/>
                <a:gridCol w="515880"/>
                <a:gridCol w="236520"/>
                <a:gridCol w="1075320"/>
                <a:gridCol w="451440"/>
                <a:gridCol w="300960"/>
                <a:gridCol w="774000"/>
                <a:gridCol w="429840"/>
                <a:gridCol w="279360"/>
                <a:gridCol w="330120"/>
              </a:tblGrid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 кл.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 кл.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 кл.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 кл.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 кл.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Усього годин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Години з РМ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392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400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169" name="CustomShape 2"/>
          <p:cNvSpPr/>
          <p:nvPr/>
        </p:nvSpPr>
        <p:spPr>
          <a:xfrm>
            <a:off x="52200" y="-31320"/>
            <a:ext cx="10775880" cy="51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Фронтальні та індивідуальні види контрольних робіт у 5-9 класах</a:t>
            </a: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0" name="Table 1"/>
          <p:cNvGraphicFramePr/>
          <p:nvPr/>
        </p:nvGraphicFramePr>
        <p:xfrm>
          <a:off x="721800" y="818280"/>
          <a:ext cx="10539360" cy="5534280"/>
        </p:xfrm>
        <a:graphic>
          <a:graphicData uri="http://schemas.openxmlformats.org/drawingml/2006/table">
            <a:tbl>
              <a:tblPr/>
              <a:tblGrid>
                <a:gridCol w="1806840"/>
                <a:gridCol w="803160"/>
                <a:gridCol w="176400"/>
                <a:gridCol w="803160"/>
                <a:gridCol w="578160"/>
                <a:gridCol w="321120"/>
                <a:gridCol w="578160"/>
                <a:gridCol w="578160"/>
                <a:gridCol w="803160"/>
                <a:gridCol w="803160"/>
                <a:gridCol w="803160"/>
                <a:gridCol w="562320"/>
                <a:gridCol w="224640"/>
                <a:gridCol w="321120"/>
                <a:gridCol w="562320"/>
                <a:gridCol w="321120"/>
                <a:gridCol w="244800"/>
                <a:gridCol w="248400"/>
              </a:tblGrid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10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Фронтальні види контрольних робіт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4592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Перевірка мовної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теми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</a:tr>
              <a:tr h="36360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4592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Письмо: переказ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твір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6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Правопис: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2480"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диктант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</a:tr>
              <a:tr h="363600">
                <a:tc v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9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Table 1"/>
          <p:cNvGraphicFramePr/>
          <p:nvPr/>
        </p:nvGraphicFramePr>
        <p:xfrm>
          <a:off x="962640" y="369000"/>
          <a:ext cx="10539360" cy="6031440"/>
        </p:xfrm>
        <a:graphic>
          <a:graphicData uri="http://schemas.openxmlformats.org/drawingml/2006/table">
            <a:tbl>
              <a:tblPr/>
              <a:tblGrid>
                <a:gridCol w="2352240"/>
                <a:gridCol w="1046160"/>
                <a:gridCol w="1046160"/>
                <a:gridCol w="753120"/>
                <a:gridCol w="753120"/>
                <a:gridCol w="1046160"/>
                <a:gridCol w="1046160"/>
                <a:gridCol w="753120"/>
                <a:gridCol w="732240"/>
                <a:gridCol w="690480"/>
                <a:gridCol w="320400"/>
              </a:tblGrid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6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Індивідуальні види контрольних робіт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Говоріння: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5080">
                <a:tc row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діалог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</a:tr>
              <a:tr h="4726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усний переказ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усний твір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читання вголос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72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768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838080" y="365040"/>
            <a:ext cx="10515240" cy="2544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179640" indent="324000">
              <a:lnSpc>
                <a:spcPct val="90000"/>
              </a:lnSpc>
            </a:pP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П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от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яг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м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20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19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/2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02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н.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р.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у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ч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те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лі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га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л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уз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і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б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л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у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ч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ас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ть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у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та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к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х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за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хо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да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х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з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пі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д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в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и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щ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ен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я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ф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ах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ов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ог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о 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рі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в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н</a:t>
            </a:r>
            <a:r>
              <a:rPr b="1" lang="ru-RU" sz="2800" spc="-4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я:</a:t>
            </a:r>
            <a:br/>
            <a:br/>
            <a:br/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96" name="Table 2"/>
          <p:cNvGraphicFramePr/>
          <p:nvPr/>
        </p:nvGraphicFramePr>
        <p:xfrm>
          <a:off x="838080" y="1510200"/>
          <a:ext cx="10258920" cy="4654800"/>
        </p:xfrm>
        <a:graphic>
          <a:graphicData uri="http://schemas.openxmlformats.org/drawingml/2006/table">
            <a:tbl>
              <a:tblPr/>
              <a:tblGrid>
                <a:gridCol w="2051640"/>
                <a:gridCol w="2051640"/>
                <a:gridCol w="2051640"/>
                <a:gridCol w="2051640"/>
                <a:gridCol w="2052360"/>
              </a:tblGrid>
              <a:tr h="8510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29.09.2019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Перший освітній форум 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«Новий освітній простір: погляд у майбутнє»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Вчителі-словесники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ЗОШ№1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16102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10-12.10.2019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ІХ Всеукраїнський фестиваль педагогічних ідей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«Мій особистісно зорієнтований урок»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Кливняк С.П. та Кондратова О.П.,</a:t>
                      </a:r>
                      <a:endParaRPr b="0" lang="uk-UA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учителі української мови та літератури МДЗОШ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м.Червоноград Львівської області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8510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16.10.2019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Х Всеукраїнський конкурс фахової майстерності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“</a:t>
                      </a: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Соняшник-учитель”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учителів української мови та літератури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61028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28.10. 2019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Обласний форум  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“</a:t>
                      </a: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Мовно-літературна освіта в Новій українській школі: від знань до компетентностей”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Учителі української мови та літератури Молодецька А.М., Сухих О.В., Верготі Л.Т.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м.Одеса</a:t>
                      </a:r>
                      <a:endParaRPr b="0" lang="uk-UA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КЗВО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42876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" name="Table 1"/>
          <p:cNvGraphicFramePr/>
          <p:nvPr/>
        </p:nvGraphicFramePr>
        <p:xfrm>
          <a:off x="1251360" y="850320"/>
          <a:ext cx="9352080" cy="5486040"/>
        </p:xfrm>
        <a:graphic>
          <a:graphicData uri="http://schemas.openxmlformats.org/drawingml/2006/table">
            <a:tbl>
              <a:tblPr/>
              <a:tblGrid>
                <a:gridCol w="2861280"/>
                <a:gridCol w="374760"/>
                <a:gridCol w="1401120"/>
                <a:gridCol w="1992960"/>
                <a:gridCol w="1519560"/>
                <a:gridCol w="1202400"/>
              </a:tblGrid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Рівень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Рівень стандарту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Філологічний рівень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4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Фронтальні види контрольних робіт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Форми контролю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Перевірка мовної теми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Письмо: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376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есе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переказ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твір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4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Індивідуальні види контрольних робіт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Говоріння: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діалог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усний переказ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356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уний твір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3004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173" name="CustomShape 2"/>
          <p:cNvSpPr/>
          <p:nvPr/>
        </p:nvSpPr>
        <p:spPr>
          <a:xfrm>
            <a:off x="2613240" y="285480"/>
            <a:ext cx="72219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Фронтальні та індивідуальні види контрольних робіт у 10-11 класах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838080" y="369000"/>
            <a:ext cx="10515240" cy="6127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таблицях зазначено мінімальну кількість фронтальних видів контрольних робіт, учитель на власний розсуд має право збільшувати цю кількість залежно від рівня підготовленості класу, здібностей конкретних учнів, умов роботи тощо.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Оцінка за контрольний твір з української мови та переказ є середнім арифметичним за зміст і грамотність, яку виставляють у колонці з датою написання роботи (надпис у колонці «Твір», «Переказ» не роблять).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Акцентуємо увагу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, що в разі відсутності учня на одному зі спарених уроків під час написання контрольного твору, переказу рекомендуємо давати йому індивідуальне завдання, визначене вчителем. Зазначене завдання виконується учнем під час уроку.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838080" y="753840"/>
            <a:ext cx="10515240" cy="5422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ru-RU" sz="2800" spc="-1" strike="noStrike">
                <a:solidFill>
                  <a:srgbClr val="000000"/>
                </a:solidFill>
                <a:latin typeface="Times New Roman"/>
              </a:rPr>
              <a:t>Кількість робочих зошитів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української мови за класами: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0000"/>
                </a:solidFill>
                <a:latin typeface="Times New Roman"/>
              </a:rPr>
              <a:t>5 – 9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класи – по два зошити;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0000"/>
                </a:solidFill>
                <a:latin typeface="Times New Roman"/>
              </a:rPr>
              <a:t>10 – 11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класи – по одному зошиту.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Для контрольних робіт з української мови в усіх класах використовують по одному зошиту.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Ведення зошитів оцінюють від 1 до 12 балів щомісяця протягом семестру і вважається поточною оцінкою, що зараховують до найближчої тематичної. Під час перевірки зошитів ураховують наявність різних видів робіт, грамотність, охайність, уміння правильно оформити роботи.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0000"/>
                </a:solidFill>
                <a:latin typeface="Times New Roman"/>
              </a:rPr>
              <a:t>У разі відсутності учня на уроках протягом місяця рекомендуємо в колонці за ведення зошита зазначати н/о (нема оцінки).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0000"/>
                </a:solidFill>
                <a:latin typeface="Times New Roman"/>
              </a:rPr>
              <a:t>ОРФОГРАФІЧНИЙ РЕЖИМ (2008 рік)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838080" y="593640"/>
            <a:ext cx="10515240" cy="55828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 освітньому процесі заклади загальної середньої освіти можуть використовувати лише навчальну літературу, що має гриф МОН або висновок «Схвалено для використання в загальноосвітніх навчальних закладах» відповідною комісією Науково-методичної ради Міністерства освіти і науки України. Перелік навчальної літератури постійно оновлюється і доступний на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вебсайті ДНУ «Інститут модернізації змісту освіти»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(</a:t>
            </a:r>
            <a:r>
              <a:rPr b="0" lang="ru-RU" sz="3600" spc="-1" strike="noStrike" u="sng">
                <a:solidFill>
                  <a:srgbClr val="0563c1"/>
                </a:solidFill>
                <a:uFillTx/>
                <a:latin typeface="Times New Roman"/>
                <a:hlinkClick r:id="rId1"/>
              </a:rPr>
              <a:t>https://imzo.gov.ua/pidruchniki/pereliki)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838080" y="529560"/>
            <a:ext cx="10515240" cy="6111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Фронтальні та індивідуальні види контролю в умовах карантину проводяться з урахуванням матеріально-технічних можливостей закладу освіти, учителя-філолога. Педагог на свій розсуд може визначати вид та зміст завдань. Необхідні рішення щодо організації освітнього процесу, зокрема з української мови, можуть прийматися рішенням методичних об’єднань учителів-філологів.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Завдання оцінюються відповідно до критеріїв оцінювання навчальних досягнень учнів 5–11 класів.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838080" y="898200"/>
            <a:ext cx="10515240" cy="5278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3600" spc="-1" strike="noStrike" u="sng">
                <a:solidFill>
                  <a:srgbClr val="0563c1"/>
                </a:solidFill>
                <a:uFillTx/>
                <a:latin typeface="Times New Roman"/>
                <a:hlinkClick r:id="rId1"/>
              </a:rPr>
              <a:t>Додаток</a:t>
            </a:r>
            <a:r>
              <a:rPr b="0" lang="ru-RU" sz="3600" spc="-1" strike="noStrike" u="sng">
                <a:solidFill>
                  <a:srgbClr val="0563c1"/>
                </a:solidFill>
                <a:uFillTx/>
                <a:latin typeface="Times New Roman"/>
                <a:hlinkClick r:id="rId2"/>
              </a:rPr>
              <a:t>до листа Міністерства освіти і</a:t>
            </a:r>
            <a:r>
              <a:rPr b="0" lang="ru-RU" sz="3600" spc="-1" strike="noStrike" u="sng">
                <a:solidFill>
                  <a:srgbClr val="0563c1"/>
                </a:solidFill>
                <a:uFillTx/>
                <a:latin typeface="Times New Roman"/>
                <a:hlinkClick r:id="rId3"/>
              </a:rPr>
              <a:t>науки України</a:t>
            </a:r>
            <a:r>
              <a:rPr b="0" lang="ru-RU" sz="3600" spc="-1" strike="noStrike" u="sng">
                <a:solidFill>
                  <a:srgbClr val="0563c1"/>
                </a:solidFill>
                <a:uFillTx/>
                <a:latin typeface="Times New Roman"/>
                <a:hlinkClick r:id="rId4"/>
              </a:rPr>
              <a:t>від 11.08.2020 № 1/9-430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Методичні рекомендації про викладання української літератури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у 2020/2021 навчальному році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838080" y="641520"/>
            <a:ext cx="10515240" cy="5535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 2020/2021 навчальному році вивчення української літератури в 5 – 9 класах здійснюватиметься за навчальною програмою зі змінами, затвердженими наказом МОН від 07.06.2017 № 804;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10-11 класах – за навчальними програмами (рівень стандарту та профільний рівень), затвердженими наказом МОН від 23.10.2017 № 1407.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Навчальні програми розміщені на офіційному сайті МОН за покликанням </a:t>
            </a:r>
            <a:r>
              <a:rPr b="0" lang="ru-RU" sz="3200" spc="-1" strike="noStrike" u="sng">
                <a:solidFill>
                  <a:srgbClr val="0563c1"/>
                </a:solidFill>
                <a:uFillTx/>
                <a:latin typeface="Times New Roman"/>
                <a:hlinkClick r:id="rId1"/>
              </a:rPr>
              <a:t>https://mon.gov.ua/ua/osvita/zagalna-serednya-osvita/navchalni-programi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838080" y="673920"/>
            <a:ext cx="11176920" cy="5951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Звертаємо особливу увагу на те, що запропонована кількість годин на вивчення кожного розділу чи підрозділу </a:t>
            </a:r>
            <a:r>
              <a:rPr b="0" i="1" lang="ru-RU" sz="2800" spc="-1" strike="noStrike">
                <a:solidFill>
                  <a:srgbClr val="000000"/>
                </a:solidFill>
                <a:latin typeface="Times New Roman"/>
              </a:rPr>
              <a:t>є </a:t>
            </a:r>
            <a:r>
              <a:rPr b="0" i="1" lang="ru-RU" sz="2800" spc="-1" strike="noStrike">
                <a:solidFill>
                  <a:srgbClr val="ff0000"/>
                </a:solidFill>
                <a:latin typeface="Times New Roman"/>
              </a:rPr>
              <a:t>орієнтовною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, учитель може її перерозподіляти на власний розсуд. </a:t>
            </a:r>
            <a:r>
              <a:rPr b="0" i="1" lang="ru-RU" sz="2800" spc="-1" strike="noStrike">
                <a:solidFill>
                  <a:srgbClr val="ff0000"/>
                </a:solidFill>
                <a:latin typeface="Times New Roman"/>
              </a:rPr>
              <a:t>Резервний час</a:t>
            </a:r>
            <a:r>
              <a:rPr b="0" lang="ru-RU" sz="28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учитель може використовувати також довільно, зокрема для збільшення кількості годин на вивчення окремого твору, для уроків розвитку мовлення, контрольного оцінювання, творчих та інших робіт (екскурсій, диспутів, семінарів тощо).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Запроваджено (*) – для творів, які не є обов’язковими, їх можна розглядати додатково, за вибором учителя, наявністю часу або самостійно.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838080" y="834120"/>
            <a:ext cx="10515240" cy="5342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У навчальній програмі </a:t>
            </a:r>
            <a:r>
              <a:rPr b="0" lang="ru-RU" sz="4000" spc="-1" strike="noStrike">
                <a:solidFill>
                  <a:srgbClr val="ff0000"/>
                </a:solidFill>
                <a:latin typeface="Times New Roman"/>
              </a:rPr>
              <a:t>профільного рівня </a:t>
            </a: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передбачено вивчення творів літератури народів України, передовсім кримських татар. Також важливим компонентом програми є «Читацький практикум», спрямований на формулювання практичних навиків усних і письмових роздумів над прочитаним у різних стильових формах.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" name="Table 1"/>
          <p:cNvGraphicFramePr/>
          <p:nvPr/>
        </p:nvGraphicFramePr>
        <p:xfrm>
          <a:off x="1171080" y="898200"/>
          <a:ext cx="10138320" cy="5381640"/>
        </p:xfrm>
        <a:graphic>
          <a:graphicData uri="http://schemas.openxmlformats.org/drawingml/2006/table">
            <a:tbl>
              <a:tblPr/>
              <a:tblGrid>
                <a:gridCol w="2713680"/>
                <a:gridCol w="117000"/>
                <a:gridCol w="293040"/>
                <a:gridCol w="483840"/>
                <a:gridCol w="483840"/>
                <a:gridCol w="483840"/>
                <a:gridCol w="278280"/>
                <a:gridCol w="278280"/>
                <a:gridCol w="410400"/>
                <a:gridCol w="410400"/>
                <a:gridCol w="410400"/>
                <a:gridCol w="146520"/>
                <a:gridCol w="102600"/>
                <a:gridCol w="410400"/>
                <a:gridCol w="410400"/>
                <a:gridCol w="513000"/>
                <a:gridCol w="513000"/>
                <a:gridCol w="293040"/>
                <a:gridCol w="219960"/>
                <a:gridCol w="293040"/>
                <a:gridCol w="410400"/>
                <a:gridCol w="410400"/>
                <a:gridCol w="52560"/>
              </a:tblGrid>
              <a:tr h="216720"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Класи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70280"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11680"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Семестри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marL="38160"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70280"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31640">
                <a:tc gridSpan="2">
                  <a:txBody>
                    <a:bodyPr lIns="0" rIns="0" tIns="0" bIns="0" anchor="b"/>
                    <a:p>
                      <a:pPr marL="76320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Контрольні роботи у формі: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marL="25560"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62720"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31640">
                <a:tc gridSpan="2">
                  <a:txBody>
                    <a:bodyPr lIns="0" rIns="0" tIns="0" bIns="0" anchor="b"/>
                    <a:p>
                      <a:pPr marL="304920">
                        <a:lnSpc>
                          <a:spcPts val="1519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контрольного класного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marL="25560"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54800">
                <a:tc gridSpan="2" rowSpan="2"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твору;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85760"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54800"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42440">
                <a:tc gridSpan="2"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виконання інших завдань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marL="15228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marL="16524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</a:tr>
              <a:tr h="178200">
                <a:tc gridSpan="2" rowSpan="2"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(тестів, відповідей на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</a:tr>
              <a:tr h="264240"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224280">
                <a:tc gridSpan="2"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запитання тощо)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360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431640">
                <a:tc gridSpan="2">
                  <a:txBody>
                    <a:bodyPr lIns="0" rIns="0" tIns="0" bIns="0" anchor="b"/>
                    <a:p>
                      <a:pPr marL="76320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Уроки розвитку мовлення*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marL="15228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marL="16524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r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</a:tr>
              <a:tr h="185760">
                <a:tc gridSpan="2" rowSpan="2">
                  <a:txBody>
                    <a:bodyPr lIns="0" rIns="0" tIns="0" bIns="0" anchor="b"/>
                    <a:p>
                      <a:pPr marL="76320">
                        <a:lnSpc>
                          <a:spcPct val="107000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(у+п)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</a:tr>
              <a:tr h="185760"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16272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431640">
                <a:tc gridSpan="2">
                  <a:txBody>
                    <a:bodyPr lIns="0" rIns="0" tIns="0" bIns="0" anchor="b"/>
                    <a:p>
                      <a:pPr marL="88920">
                        <a:lnSpc>
                          <a:spcPts val="1539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Уроки позакласного читання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152280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165240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45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16272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211680">
                <a:tc gridSpan="2">
                  <a:txBody>
                    <a:bodyPr lIns="0" rIns="0" tIns="0" bIns="0" anchor="b"/>
                    <a:p>
                      <a:pPr marL="76320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Перевірка зошитів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152280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165240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r">
                        <a:lnSpc>
                          <a:spcPts val="1531"/>
                        </a:lnSpc>
                      </a:pPr>
                      <a:r>
                        <a:rPr b="0" lang="uk-UA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17424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183" name="CustomShape 2"/>
          <p:cNvSpPr/>
          <p:nvPr/>
        </p:nvSpPr>
        <p:spPr>
          <a:xfrm>
            <a:off x="1676520" y="-183600"/>
            <a:ext cx="8838720" cy="82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Обов’язкова кількість видів контролю з української літератури в 5–9 класах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7245720"/>
          </a:xfrm>
          <a:prstGeom prst="rect">
            <a:avLst/>
          </a:prstGeom>
          <a:ln>
            <a:noFill/>
          </a:ln>
        </p:spPr>
      </p:pic>
      <p:graphicFrame>
        <p:nvGraphicFramePr>
          <p:cNvPr id="98" name="Table 1"/>
          <p:cNvGraphicFramePr/>
          <p:nvPr/>
        </p:nvGraphicFramePr>
        <p:xfrm>
          <a:off x="623520" y="304920"/>
          <a:ext cx="11166480" cy="8864640"/>
        </p:xfrm>
        <a:graphic>
          <a:graphicData uri="http://schemas.openxmlformats.org/drawingml/2006/table">
            <a:tbl>
              <a:tblPr/>
              <a:tblGrid>
                <a:gridCol w="2233080"/>
                <a:gridCol w="2233080"/>
                <a:gridCol w="2233080"/>
                <a:gridCol w="2233080"/>
                <a:gridCol w="2234160"/>
              </a:tblGrid>
              <a:tr h="323892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09.11.2019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Літературна зустріч із заслуженим працівником культури України, членом НСПУ Засенком П.П., а також з президентом Міжнародного культурно-наук. Фонду Т.Шевченка Красицькою Л.О.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Діяльність  Міжнародного культурно-наукового фонду Т.Шевченка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Учителі української мови та літератури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ЦБ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93636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 </a:t>
                      </a:r>
                      <a:endParaRPr b="0" lang="uk-UA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09.11.2019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ХІХ Всеукраїнський диктант національної єдності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Від бересту – до "цифри"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Учителі -словесники усіх ЗОШ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ЗНЗ міста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180000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12.11.2019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Урочистий захід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Нагородження учасників  конкурсу  на літературну премію ім. В.Сагайдака.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Іванова А.Ф. (учителька української мови та літератури ЗОШ № 3) та Кушнір З. (уч-ця ЗОШ№ 3)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Міськвиконком  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087640"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27.02.2020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Міський семінар для вчителів української мови та літератури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 </a:t>
                      </a: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"Пошук ефективних технологій написання есе як розвиток компетентностей сучасного здобувача освіти"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Іванова А.Ф., Тесленко О.М.</a:t>
                      </a:r>
                      <a:endParaRPr b="0" lang="uk-UA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 </a:t>
                      </a: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12 учителів української мови та літератури шкіл міста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35280" rIns="34920" tIns="34920" bIns="34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Noto Sans CJK SC Regular"/>
                        </a:rPr>
                        <a:t>ЗОШ № 3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marL="35280" marR="34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801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Table 1"/>
          <p:cNvGraphicFramePr/>
          <p:nvPr/>
        </p:nvGraphicFramePr>
        <p:xfrm>
          <a:off x="1588320" y="641520"/>
          <a:ext cx="9897480" cy="5815440"/>
        </p:xfrm>
        <a:graphic>
          <a:graphicData uri="http://schemas.openxmlformats.org/drawingml/2006/table">
            <a:tbl>
              <a:tblPr/>
              <a:tblGrid>
                <a:gridCol w="2944440"/>
                <a:gridCol w="318240"/>
                <a:gridCol w="318240"/>
                <a:gridCol w="524880"/>
                <a:gridCol w="524880"/>
                <a:gridCol w="302040"/>
                <a:gridCol w="302040"/>
                <a:gridCol w="445320"/>
                <a:gridCol w="445320"/>
                <a:gridCol w="302040"/>
                <a:gridCol w="302040"/>
                <a:gridCol w="445320"/>
                <a:gridCol w="556920"/>
                <a:gridCol w="556920"/>
                <a:gridCol w="238680"/>
                <a:gridCol w="445320"/>
                <a:gridCol w="461160"/>
                <a:gridCol w="463680"/>
              </a:tblGrid>
              <a:tr h="232200">
                <a:tc gridSpan="16">
                  <a:txBody>
                    <a:bodyPr lIns="0" rIns="0" tIns="0" bIns="0" anchor="b"/>
                    <a:p>
                      <a:pPr>
                        <a:lnSpc>
                          <a:spcPts val="1519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Обов’язкова кількість видів контролю з української літератури в 10-11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48760"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класах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5984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32200"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Семестри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63360"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ІІ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954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4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64760"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Рівні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6">
                  <a:txBody>
                    <a:bodyPr lIns="0" rIns="0" tIns="0" bIns="0" anchor="b"/>
                    <a:p>
                      <a:pPr marL="139680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стандарту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4">
                  <a:txBody>
                    <a:bodyPr lIns="0" rIns="0" tIns="0" bIns="0" anchor="b"/>
                    <a:p>
                      <a:pPr marL="165240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профільний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864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64760">
                <a:tc>
                  <a:txBody>
                    <a:bodyPr lIns="0" rIns="0" tIns="0" bIns="0" anchor="b"/>
                    <a:p>
                      <a:pPr marL="76320">
                        <a:lnSpc>
                          <a:spcPts val="1545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Контрольні роботи у формі: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45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marL="25560" algn="ctr">
                        <a:lnSpc>
                          <a:spcPts val="1545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45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76320" algn="ctr">
                        <a:lnSpc>
                          <a:spcPts val="1545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864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64760">
                <a:tc>
                  <a:txBody>
                    <a:bodyPr lIns="0" rIns="0" tIns="0" bIns="0" anchor="b"/>
                    <a:p>
                      <a:pPr marL="304920">
                        <a:lnSpc>
                          <a:spcPts val="1519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контрольного класного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marL="25560"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marL="76320"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61920">
                <a:tc rowSpan="2"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твору*;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1312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78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32200">
                <a:tc>
                  <a:txBody>
                    <a:bodyPr lIns="0" rIns="0" tIns="0" bIns="0" anchor="b"/>
                    <a:p>
                      <a:pPr marL="304920">
                        <a:lnSpc>
                          <a:spcPts val="1519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виконання інших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 rowSpan="2">
                  <a:txBody>
                    <a:bodyPr lIns="0" rIns="0" tIns="0" bIns="0" anchor="b"/>
                    <a:p>
                      <a:pPr marL="25560"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 rowSpan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0" rIns="0" tIns="0" bIns="0" anchor="b"/>
                    <a:p>
                      <a:pPr marL="76320"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04480">
                <a:tc rowSpan="2"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завдань (тестів,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 gridSpan="1">
                  <a:tcPr>
                    <a:solidFill>
                      <a:srgbClr val="729fcf"/>
                    </a:solidFill>
                  </a:tcPr>
                </a:tc>
                <a:tc vMerge="1"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7596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05800">
                <a:tc>
                  <a:txBody>
                    <a:bodyPr lIns="0" rIns="0" tIns="0" bIns="0" anchor="b"/>
                    <a:p>
                      <a:pPr marL="304920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відповідей на запитання)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78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464760">
                <a:tc>
                  <a:txBody>
                    <a:bodyPr lIns="0" rIns="0" tIns="0" bIns="0" anchor="b"/>
                    <a:p>
                      <a:pPr marL="76320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Уроки розвитку мовлення**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 (у+п)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3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 (у+п)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 (у+п)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 (у+п)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19548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48760">
                <a:tc>
                  <a:txBody>
                    <a:bodyPr lIns="0" rIns="0" tIns="0" bIns="0" anchor="b"/>
                    <a:p>
                      <a:pPr marL="76320">
                        <a:lnSpc>
                          <a:spcPts val="1539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Уроки позакласного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marL="25560"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76320" algn="ctr">
                        <a:lnSpc>
                          <a:spcPct val="107000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32200">
                <a:tc>
                  <a:txBody>
                    <a:bodyPr lIns="0" rIns="0" tIns="0" bIns="0" anchor="b"/>
                    <a:p>
                      <a:pPr marL="76320">
                        <a:lnSpc>
                          <a:spcPts val="1539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читання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780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2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32200">
                <a:tc>
                  <a:txBody>
                    <a:bodyPr lIns="0" rIns="0" tIns="0" bIns="0" anchor="b"/>
                    <a:p>
                      <a:pPr marL="76320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Перевірка зошитів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2">
                  <a:txBody>
                    <a:bodyPr lIns="0" rIns="0" tIns="0" bIns="0" anchor="b"/>
                    <a:p>
                      <a:pPr marL="25560"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 marL="76320" algn="ctr">
                        <a:lnSpc>
                          <a:spcPts val="1531"/>
                        </a:lnSpc>
                      </a:pPr>
                      <a:r>
                        <a:rPr b="0" lang="uk-UA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3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99440"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b"/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99" dur="indefinite" restart="never" nodeType="tmRoot">
          <p:childTnLst>
            <p:seq>
              <p:cTn id="1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838080" y="577440"/>
            <a:ext cx="11112840" cy="5870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*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Контрольні класні твори пропонуємо давати у формі есе, мінітворів щодо розкриття певної проблеми чи образу програмового тексту тощо. Це розвиватиме самостійне творче мислення учнів і дасть їм можливість виконати роботу протягом одного уроку.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**У кожному семестрі обов’язковим є проведення двох уроків розвитку мовлення: одного уроку усного розвитку мовлення, а другого – письмового. Умовне позначення в таблиці – (у + п).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Рекомендуємо оцінку за письмовий вид роботи виставляти всім учням, за усний – кількості учнів, які відповідали протягом уроку.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902520" y="641520"/>
            <a:ext cx="10515240" cy="5567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Оцінку за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ведення зошита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 української літератури виставляють у кожному класі окремою колонкою в журналі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раз на місяць і враховують як поточну до найближчої тематичної.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Під час оцінювання зошита з української літератури слід ураховувати наявність різних видів робіт; грамотність (якість виконання робіт); охайність; уміння правильно оформлювати роботи (дотримання вимог орфографічного режиму). </a:t>
            </a:r>
            <a:r>
              <a:rPr b="0" lang="ru-RU" sz="3200" spc="-1" strike="noStrike">
                <a:solidFill>
                  <a:srgbClr val="ff0000"/>
                </a:solidFill>
                <a:latin typeface="Times New Roman"/>
              </a:rPr>
              <a:t>У разі відсутності учня на уроці протягом місяця рекомендуємо в колонці за ведення зошита зазначати н/о (нема оцінки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).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838080" y="738000"/>
            <a:ext cx="10515240" cy="5438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Оцінка за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контрольний твір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з української літератури є середнім арифметичним за зміст і грамотність, яку виставляють у колонці з датою написання роботи. Надпис у журнальній колонці «Твір» не робиться.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Оцінку за </a:t>
            </a:r>
            <a:r>
              <a:rPr b="0" lang="ru-RU" sz="3600" spc="-1" strike="noStrike">
                <a:solidFill>
                  <a:srgbClr val="ff0000"/>
                </a:solidFill>
                <a:latin typeface="Times New Roman"/>
              </a:rPr>
              <a:t>читання напам’ять </a:t>
            </a: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творів з української літератури виставляють колонку без дати з надписом «Напам’ять»</a:t>
            </a:r>
            <a:r>
              <a:rPr b="0" i="1" lang="ru-RU" sz="36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01040" y="369000"/>
            <a:ext cx="11790720" cy="6488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lvl="2"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ff0000"/>
                </a:solidFill>
                <a:latin typeface="Times New Roman"/>
              </a:rPr>
              <a:t>2018 році Україна вперше брала участь у програмі міжнародного оцінювання учнів PISA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, одним із аспектів якого є оцінка читацької грамотності учнів, а саме: здатність до читання, розуміння й інтерпретації різноманітних текстів, з якими вони матимуть справу в повcякденному житті.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За результатами проведеного дослідження показники українських учнів виявилися дещо </a:t>
            </a:r>
            <a:r>
              <a:rPr b="0" lang="ru-RU" sz="2400" spc="-1" strike="noStrike">
                <a:solidFill>
                  <a:srgbClr val="ff0000"/>
                </a:solidFill>
                <a:latin typeface="Times New Roman"/>
              </a:rPr>
              <a:t>нижчими за середні показники учнів країн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Організації економічного співробітництва та розвитку. 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З метою </a:t>
            </a:r>
            <a:r>
              <a:rPr b="0" lang="ru-RU" sz="2400" spc="-1" strike="noStrike">
                <a:solidFill>
                  <a:srgbClr val="ff0000"/>
                </a:solidFill>
                <a:latin typeface="Times New Roman"/>
              </a:rPr>
              <a:t>формування читацької компетенції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доцільним є використання в освітньому процесі інтерактивних форм (відповідні інтернет-ресурси, мультимедіа, електронні книги й бібліотеки, аудіозаписи) і методів викладання предметів мовно-літературного спрямування, що </a:t>
            </a:r>
            <a:r>
              <a:rPr b="0" lang="ru-RU" sz="2400" spc="-1" strike="noStrike">
                <a:solidFill>
                  <a:srgbClr val="ff0000"/>
                </a:solidFill>
                <a:latin typeface="Times New Roman"/>
              </a:rPr>
              <a:t>мотивують інтерес учнів до читання, засвоєння літературних творів, уміння вступати в діалоги, аргументувати свою думку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. Також необхідно включати матеріали щодо різних методик активного читання. Вчитель має акцентувати увагу на підвищення рівня читацької грамотності учнів, зокрема, формування здатності учня сприймати, аналізувати, використовувати й оцінювати письмовий текст задля досягнення певних цілей, розширювати свої знання й читацький потенціал.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" name="Table 1"/>
          <p:cNvGraphicFramePr/>
          <p:nvPr/>
        </p:nvGraphicFramePr>
        <p:xfrm>
          <a:off x="513360" y="593640"/>
          <a:ext cx="11566080" cy="5855040"/>
        </p:xfrm>
        <a:graphic>
          <a:graphicData uri="http://schemas.openxmlformats.org/drawingml/2006/table">
            <a:tbl>
              <a:tblPr/>
              <a:tblGrid>
                <a:gridCol w="597600"/>
                <a:gridCol w="767880"/>
                <a:gridCol w="510840"/>
                <a:gridCol w="510840"/>
                <a:gridCol w="492480"/>
                <a:gridCol w="391320"/>
                <a:gridCol w="579600"/>
                <a:gridCol w="434520"/>
                <a:gridCol w="423720"/>
                <a:gridCol w="434520"/>
                <a:gridCol w="510840"/>
                <a:gridCol w="521640"/>
                <a:gridCol w="507240"/>
                <a:gridCol w="550440"/>
                <a:gridCol w="536040"/>
                <a:gridCol w="492480"/>
                <a:gridCol w="492480"/>
                <a:gridCol w="510840"/>
                <a:gridCol w="467280"/>
                <a:gridCol w="641160"/>
                <a:gridCol w="666720"/>
                <a:gridCol w="525600"/>
              </a:tblGrid>
              <a:tr h="427680"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9"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Результати ЗНО   11 класів 2019-2020 навчального року 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Назва предмету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школа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класів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Кі-сть учнів 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зареєстровано на ЗНО як ДПА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екстерни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Складали ЗНО з предмету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12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Рівень досягнень у навчанні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% якості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Середній бал (сума балів, отриманих за результатами ДПА/кількість учнів, які брали участь у ДПА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початковий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середній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достатній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високий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851400"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6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65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rowSpan="10"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Українська мова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67,21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7,26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90,00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8,77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69,23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7,38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81,58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8,29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78,95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8,11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63,44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7,34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Гімназія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10,36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632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ОЗОШ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65,22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6,78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848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МДЗОШ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52,94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7,12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55872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Разом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418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417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397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73,80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7,90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Table 1"/>
          <p:cNvGraphicFramePr/>
          <p:nvPr/>
        </p:nvGraphicFramePr>
        <p:xfrm>
          <a:off x="545400" y="1523880"/>
          <a:ext cx="11036520" cy="4972680"/>
        </p:xfrm>
        <a:graphic>
          <a:graphicData uri="http://schemas.openxmlformats.org/drawingml/2006/table">
            <a:tbl>
              <a:tblPr/>
              <a:tblGrid>
                <a:gridCol w="1163160"/>
                <a:gridCol w="1163160"/>
                <a:gridCol w="545760"/>
                <a:gridCol w="545760"/>
                <a:gridCol w="407880"/>
                <a:gridCol w="407880"/>
                <a:gridCol w="406800"/>
                <a:gridCol w="406800"/>
                <a:gridCol w="407880"/>
                <a:gridCol w="407880"/>
                <a:gridCol w="406800"/>
                <a:gridCol w="406800"/>
                <a:gridCol w="407880"/>
                <a:gridCol w="407880"/>
                <a:gridCol w="406800"/>
                <a:gridCol w="678960"/>
                <a:gridCol w="678960"/>
                <a:gridCol w="885240"/>
                <a:gridCol w="894240"/>
              </a:tblGrid>
              <a:tr h="455400"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предмет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школа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класів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Кі-сть учнів 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gridSpan="6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Рівень досягнень у навчанні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% якості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rowSpan="2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Середній бал </a:t>
                      </a:r>
                      <a:endParaRPr b="0" lang="uk-UA" sz="7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55400"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початковий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середній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достатній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gridSpan="3"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високий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55400"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9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8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7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0" rIns="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34440">
                <a:tc rowSpan="8">
                  <a:txBody>
                    <a:bodyPr lIns="18720" rIns="18720" tIns="0" bIns="0"/>
                    <a:p>
                      <a:pPr marL="71640" algn="ct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українська мова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68,18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7,43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35,2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344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81,43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7,71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40,0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49,37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6,58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29,1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62,38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6,98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39,6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60,68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35,9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ЗОШ № 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80,99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7,87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47,9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3444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ОлЗОШ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58,06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7,26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41,9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Гімназія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9,31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100,0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rowSpan="2">
                  <a:txBody>
                    <a:bodyPr lIns="18720" rIns="18720" tIns="0" bIns="0"/>
                    <a:p>
                      <a:pPr marL="71640" algn="ct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МдЗОШ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41,86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6,30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16,3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5080">
                <a:tc vMerge="1">
                  <a:tcPr>
                    <a:solidFill>
                      <a:srgbClr val="729fcf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БбЗОШ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63,64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7,27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36,4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27600">
                <a:tc>
                  <a:txBody>
                    <a:bodyPr lIns="18720" rIns="18720" tIns="0" bIns="0"/>
                    <a:p>
                      <a:pPr marL="71640" algn="ctr">
                        <a:lnSpc>
                          <a:spcPct val="100000"/>
                        </a:lnSpc>
                      </a:pPr>
                      <a:r>
                        <a:rPr b="0" lang="uk-UA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1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Разом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734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66,89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7,35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18720" rIns="1872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41,0</a:t>
                      </a:r>
                      <a:endParaRPr b="0" lang="uk-UA" sz="1000" spc="-1" strike="noStrike">
                        <a:latin typeface="Arial"/>
                      </a:endParaRPr>
                    </a:p>
                  </a:txBody>
                  <a:tcPr marL="18720" marR="187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191" name="CustomShape 2"/>
          <p:cNvSpPr/>
          <p:nvPr/>
        </p:nvSpPr>
        <p:spPr>
          <a:xfrm>
            <a:off x="1068840" y="60480"/>
            <a:ext cx="10053360" cy="33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b="1" lang="uk-UA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Результати річного оцінювання з предметів, з яких проводиться державна підсумкова атестація в 9 класах:</a:t>
            </a:r>
            <a:endParaRPr b="0" lang="uk-UA" sz="1600" spc="-1" strike="noStrike"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Объект 3" descr=""/>
          <p:cNvPicPr/>
          <p:nvPr/>
        </p:nvPicPr>
        <p:blipFill>
          <a:blip r:embed="rId1"/>
          <a:stretch/>
        </p:blipFill>
        <p:spPr>
          <a:xfrm>
            <a:off x="0" y="339840"/>
            <a:ext cx="12191760" cy="700416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838080" y="690120"/>
            <a:ext cx="10875960" cy="4002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отя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ьно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20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узі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ува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ли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лаб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ора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тор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ію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ци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фр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ови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х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тех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нол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огі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(пр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ово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див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аме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нко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О.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О.).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укр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аїн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літе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рат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ури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Ши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нка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рен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Т.А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(ЗО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4),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рче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Т.І.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готі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Л.Т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(гім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наз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ія)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вел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 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лис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топ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аді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кур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си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тел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ів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поч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атк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ово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ї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шк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оли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“Ук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раї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нсь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для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які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лад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ают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заг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аль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світ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дис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цип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лін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 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лад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осв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іти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рос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ійс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ько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ою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”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Зображення6" descr=""/>
          <p:cNvPicPr/>
          <p:nvPr/>
        </p:nvPicPr>
        <p:blipFill>
          <a:blip r:embed="rId2"/>
          <a:stretch/>
        </p:blipFill>
        <p:spPr>
          <a:xfrm>
            <a:off x="3600000" y="4140720"/>
            <a:ext cx="4752000" cy="271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03" name="Зображення3" descr=""/>
          <p:cNvPicPr/>
          <p:nvPr/>
        </p:nvPicPr>
        <p:blipFill>
          <a:blip r:embed="rId2"/>
          <a:stretch/>
        </p:blipFill>
        <p:spPr>
          <a:xfrm>
            <a:off x="838080" y="397080"/>
            <a:ext cx="2921760" cy="4847400"/>
          </a:xfrm>
          <a:prstGeom prst="rect">
            <a:avLst/>
          </a:prstGeom>
          <a:ln>
            <a:noFill/>
          </a:ln>
        </p:spPr>
      </p:pic>
      <p:pic>
        <p:nvPicPr>
          <p:cNvPr id="104" name="Зображення15" descr=""/>
          <p:cNvPicPr/>
          <p:nvPr/>
        </p:nvPicPr>
        <p:blipFill>
          <a:blip r:embed="rId3"/>
          <a:stretch/>
        </p:blipFill>
        <p:spPr>
          <a:xfrm>
            <a:off x="7988040" y="1759680"/>
            <a:ext cx="3784320" cy="4878720"/>
          </a:xfrm>
          <a:prstGeom prst="rect">
            <a:avLst/>
          </a:prstGeom>
          <a:ln>
            <a:noFill/>
          </a:ln>
        </p:spPr>
      </p:pic>
      <p:pic>
        <p:nvPicPr>
          <p:cNvPr id="105" name="Зображення16" descr=""/>
          <p:cNvPicPr/>
          <p:nvPr/>
        </p:nvPicPr>
        <p:blipFill>
          <a:blip r:embed="rId4"/>
          <a:stretch/>
        </p:blipFill>
        <p:spPr>
          <a:xfrm>
            <a:off x="4179600" y="1104120"/>
            <a:ext cx="3682440" cy="4882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07" name="TextShape 1"/>
          <p:cNvSpPr txBox="1"/>
          <p:nvPr/>
        </p:nvSpPr>
        <p:spPr>
          <a:xfrm>
            <a:off x="838080" y="793800"/>
            <a:ext cx="10841760" cy="4985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201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9/2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020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н.р.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вло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25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гал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узі,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сер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ед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них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тве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же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ква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ліф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іка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его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рії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“С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пец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іалі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щої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его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рії”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 15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сво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єнн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 -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3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іда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ють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ран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іше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сво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єно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зва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“ст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ар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ши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ь”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5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сво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єно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- 4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ям.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даг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огі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чне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зва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ння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“уч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—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мет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оди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ст”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тве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рди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ли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4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.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рам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вчи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телі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діл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или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сь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сво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їм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дос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ько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аго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гіч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орк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інгу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кри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тих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уро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ках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май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сте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р-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кла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сах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.</a:t>
            </a:r>
            <a:br/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09" name="TextShape 1"/>
          <p:cNvSpPr txBox="1"/>
          <p:nvPr/>
        </p:nvSpPr>
        <p:spPr>
          <a:xfrm>
            <a:off x="838080" y="810720"/>
            <a:ext cx="10515240" cy="4451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ІV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міс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ьк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ом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да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гог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іч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му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во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рк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інг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</a:t>
            </a:r>
            <a:r>
              <a:rPr b="1" lang="ru-RU" sz="3200" spc="-1" strike="noStrike" u="sng">
                <a:solidFill>
                  <a:srgbClr val="000000"/>
                </a:solidFill>
                <a:uFillTx/>
                <a:latin typeface="Times New Roman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пе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дід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ей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хн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ол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огі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й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ції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сві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я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гал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узь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«М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 і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літ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ера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ри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»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бу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пр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едс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тав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ле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на 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авт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ор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ськ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бо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ин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ка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нк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Т.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А.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(З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Ш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№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4)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за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те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мо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ю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“С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уб’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єкт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ніс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ть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уч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ня-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чи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тач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а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на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ур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ок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ах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ук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раї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нс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ьк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ої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літ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ера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ту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ри.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Пе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даг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огі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ка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па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рт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не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рст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ва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та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ко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мп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ете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нт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ніс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ни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й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під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хід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но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во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му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ос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віт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нь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ом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у 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се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ре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до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ви</a:t>
            </a:r>
            <a:r>
              <a:rPr b="0" lang="ru-RU" sz="3200" spc="-1" strike="noStrike">
                <a:solidFill>
                  <a:srgbClr val="7030a0"/>
                </a:solidFill>
                <a:latin typeface="Times New Roman"/>
              </a:rPr>
              <a:t>щі</a:t>
            </a:r>
            <a:r>
              <a:rPr b="0" lang="ru-RU" sz="2800" spc="-1" strike="noStrike">
                <a:solidFill>
                  <a:srgbClr val="7030a0"/>
                </a:solidFill>
                <a:latin typeface="Times New Roman"/>
              </a:rPr>
              <a:t>”,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яка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бул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від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зна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чен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а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дип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лом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ом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І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сту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пен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я.</a:t>
            </a:r>
            <a:br/>
            <a:br/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Зображення5" descr=""/>
          <p:cNvPicPr/>
          <p:nvPr/>
        </p:nvPicPr>
        <p:blipFill>
          <a:blip r:embed="rId2"/>
          <a:stretch/>
        </p:blipFill>
        <p:spPr>
          <a:xfrm>
            <a:off x="4618800" y="3981960"/>
            <a:ext cx="3954600" cy="255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Application>LibreOffice/6.0.7.3$Linux_X86_64 LibreOffice_project/00m0$Build-3</Application>
  <Words>2690</Words>
  <Paragraphs>1951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2020-08-26T14:59:20Z</dcterms:created>
  <dc:creator>Пользователь</dc:creator>
  <dc:description/>
  <dc:language>uk-UA</dc:language>
  <cp:lastModifiedBy/>
  <dcterms:modified xsi:type="dcterms:W3CDTF">2020-09-01T10:32:45Z</dcterms:modified>
  <cp:revision>29</cp:revision>
  <dc:subject/>
  <dc:title>Аналіз роботи ММО за 2019/2020 н.р.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56</vt:i4>
  </property>
</Properties>
</file>