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notesSlides/_rels/notesSlide17.xml.rels" ContentType="application/vnd.openxmlformats-package.relationships+xml"/>
  <Override PartName="/ppt/notesSlides/notesSlide17.xml" ContentType="application/vnd.openxmlformats-officedocument.presentationml.notesSlide+xml"/>
  <Override PartName="/ppt/media/image139.png" ContentType="image/png"/>
  <Override PartName="/ppt/media/image129.png" ContentType="image/png"/>
  <Override PartName="/ppt/media/image119.png" ContentType="image/png"/>
  <Override PartName="/ppt/media/image118.png" ContentType="image/png"/>
  <Override PartName="/ppt/media/image109.png" ContentType="image/png"/>
  <Override PartName="/ppt/media/image117.png" ContentType="image/png"/>
  <Override PartName="/ppt/media/image99.png" ContentType="image/png"/>
  <Override PartName="/ppt/media/image116.png" ContentType="image/png"/>
  <Override PartName="/ppt/media/image98.png" ContentType="image/png"/>
  <Override PartName="/ppt/media/image115.png" ContentType="image/png"/>
  <Override PartName="/ppt/media/image97.png" ContentType="image/png"/>
  <Override PartName="/ppt/media/image114.png" ContentType="image/png"/>
  <Override PartName="/ppt/media/image96.png" ContentType="image/png"/>
  <Override PartName="/ppt/media/image113.png" ContentType="image/png"/>
  <Override PartName="/ppt/media/image95.png" ContentType="image/png"/>
  <Override PartName="/ppt/media/image112.png" ContentType="image/png"/>
  <Override PartName="/ppt/media/image94.png" ContentType="image/png"/>
  <Override PartName="/ppt/media/image111.png" ContentType="image/png"/>
  <Override PartName="/ppt/media/image93.png" ContentType="image/png"/>
  <Override PartName="/ppt/media/image110.png" ContentType="image/png"/>
  <Override PartName="/ppt/media/image92.png" ContentType="image/png"/>
  <Override PartName="/ppt/media/image91.png" ContentType="image/png"/>
  <Override PartName="/ppt/media/image90.png" ContentType="image/png"/>
  <Override PartName="/ppt/media/image81.png" ContentType="image/png"/>
  <Override PartName="/ppt/media/image80.png" ContentType="image/png"/>
  <Override PartName="/ppt/media/image79.png" ContentType="image/png"/>
  <Override PartName="/ppt/media/image105.png" ContentType="image/png"/>
  <Override PartName="/ppt/media/image87.png" ContentType="image/png"/>
  <Override PartName="/ppt/media/image6.png" ContentType="image/png"/>
  <Override PartName="/ppt/media/image61.png" ContentType="image/png"/>
  <Override PartName="/ppt/media/image104.png" ContentType="image/png"/>
  <Override PartName="/ppt/media/image86.png" ContentType="image/png"/>
  <Override PartName="/ppt/media/image5.png" ContentType="image/png"/>
  <Override PartName="/ppt/media/image60.png" ContentType="image/png"/>
  <Override PartName="/ppt/media/image103.png" ContentType="image/png"/>
  <Override PartName="/ppt/media/image85.png" ContentType="image/png"/>
  <Override PartName="/ppt/media/image4.png" ContentType="image/png"/>
  <Override PartName="/ppt/media/image102.png" ContentType="image/png"/>
  <Override PartName="/ppt/media/image84.png" ContentType="image/png"/>
  <Override PartName="/ppt/media/image3.png" ContentType="image/png"/>
  <Override PartName="/ppt/media/image100.png" ContentType="image/png"/>
  <Override PartName="/ppt/media/image82.png" ContentType="image/png"/>
  <Override PartName="/ppt/media/image1.png" ContentType="image/png"/>
  <Override PartName="/ppt/media/image101.png" ContentType="image/png"/>
  <Override PartName="/ppt/media/image83.png" ContentType="image/png"/>
  <Override PartName="/ppt/media/image2.png" ContentType="image/png"/>
  <Override PartName="/ppt/media/image106.png" ContentType="image/png"/>
  <Override PartName="/ppt/media/image88.png" ContentType="image/png"/>
  <Override PartName="/ppt/media/image7.png" ContentType="image/png"/>
  <Override PartName="/ppt/media/image62.png" ContentType="image/png"/>
  <Override PartName="/ppt/media/image107.png" ContentType="image/png"/>
  <Override PartName="/ppt/media/image89.png" ContentType="image/png"/>
  <Override PartName="/ppt/media/image8.png" ContentType="image/png"/>
  <Override PartName="/ppt/media/image63.png" ContentType="image/png"/>
  <Override PartName="/ppt/media/image108.png" ContentType="image/png"/>
  <Override PartName="/ppt/media/image9.png" ContentType="image/png"/>
  <Override PartName="/ppt/media/image64.png" ContentType="image/png"/>
  <Override PartName="/ppt/media/image36.png" ContentType="image/png"/>
  <Override PartName="/ppt/media/image120.png" ContentType="image/png"/>
  <Override PartName="/ppt/media/image11.png" ContentType="image/png"/>
  <Override PartName="/ppt/media/image144.png" ContentType="image/png"/>
  <Override PartName="/ppt/media/image35.png" ContentType="image/png"/>
  <Override PartName="/ppt/media/image10.png" ContentType="image/png"/>
  <Override PartName="/ppt/media/image143.png" ContentType="image/png"/>
  <Override PartName="/ppt/media/image34.png" ContentType="image/png"/>
  <Override PartName="/ppt/media/image59.png" ContentType="image/png"/>
  <Override PartName="/ppt/media/image142.png" ContentType="image/png"/>
  <Override PartName="/ppt/media/image33.png" ContentType="image/png"/>
  <Override PartName="/ppt/media/image58.png" ContentType="image/png"/>
  <Override PartName="/ppt/media/image141.png" ContentType="image/png"/>
  <Override PartName="/ppt/media/image32.png" ContentType="image/png"/>
  <Override PartName="/ppt/media/image57.png" ContentType="image/png"/>
  <Override PartName="/ppt/media/image140.png" ContentType="image/png"/>
  <Override PartName="/ppt/media/image31.png" ContentType="image/png"/>
  <Override PartName="/ppt/media/image56.png" ContentType="image/png"/>
  <Override PartName="/ppt/media/image30.png" ContentType="image/png"/>
  <Override PartName="/ppt/media/image55.png" ContentType="image/png"/>
  <Override PartName="/ppt/media/image138.png" ContentType="image/png"/>
  <Override PartName="/ppt/media/image29.png" ContentType="image/png"/>
  <Override PartName="/ppt/media/image137.png" ContentType="image/png"/>
  <Override PartName="/ppt/media/image28.png" ContentType="image/png"/>
  <Override PartName="/ppt/media/image136.png" ContentType="image/png"/>
  <Override PartName="/ppt/media/image27.png" ContentType="image/png"/>
  <Override PartName="/ppt/media/image135.png" ContentType="image/png"/>
  <Override PartName="/ppt/media/image26.png" ContentType="image/png"/>
  <Override PartName="/ppt/media/image134.png" ContentType="image/png"/>
  <Override PartName="/ppt/media/image25.png" ContentType="image/png"/>
  <Override PartName="/ppt/media/image133.png" ContentType="image/png"/>
  <Override PartName="/ppt/media/image24.png" ContentType="image/png"/>
  <Override PartName="/ppt/media/image49.png" ContentType="image/png"/>
  <Override PartName="/ppt/media/image132.png" ContentType="image/png"/>
  <Override PartName="/ppt/media/image23.png" ContentType="image/png"/>
  <Override PartName="/ppt/media/image48.png" ContentType="image/png"/>
  <Override PartName="/ppt/media/image131.png" ContentType="image/png"/>
  <Override PartName="/ppt/media/image22.png" ContentType="image/png"/>
  <Override PartName="/ppt/media/image47.png" ContentType="image/png"/>
  <Override PartName="/ppt/media/image130.png" ContentType="image/png"/>
  <Override PartName="/ppt/media/image21.png" ContentType="image/png"/>
  <Override PartName="/ppt/media/image46.png" ContentType="image/png"/>
  <Override PartName="/ppt/media/image20.png" ContentType="image/png"/>
  <Override PartName="/ppt/media/image45.png" ContentType="image/png"/>
  <Override PartName="/ppt/media/image128.png" ContentType="image/png"/>
  <Override PartName="/ppt/media/image19.png" ContentType="image/png"/>
  <Override PartName="/ppt/media/image127.png" ContentType="image/png"/>
  <Override PartName="/ppt/media/image18.png" ContentType="image/png"/>
  <Override PartName="/ppt/media/image126.png" ContentType="image/png"/>
  <Override PartName="/ppt/media/image17.png" ContentType="image/png"/>
  <Override PartName="/ppt/media/image124.png" ContentType="image/png"/>
  <Override PartName="/ppt/media/image15.png" ContentType="image/png"/>
  <Override PartName="/ppt/media/image125.png" ContentType="image/png"/>
  <Override PartName="/ppt/media/image16.png" ContentType="image/png"/>
  <Override PartName="/ppt/media/image121.png" ContentType="image/png"/>
  <Override PartName="/ppt/media/image12.png" ContentType="image/png"/>
  <Override PartName="/ppt/media/image37.png" ContentType="image/png"/>
  <Override PartName="/ppt/media/image122.png" ContentType="image/png"/>
  <Override PartName="/ppt/media/image13.png" ContentType="image/png"/>
  <Override PartName="/ppt/media/image38.png" ContentType="image/png"/>
  <Override PartName="/ppt/media/image123.png" ContentType="image/png"/>
  <Override PartName="/ppt/media/image14.png" ContentType="image/png"/>
  <Override PartName="/ppt/media/image39.png" ContentType="image/png"/>
  <Override PartName="/ppt/media/image40.png" ContentType="image/png"/>
  <Override PartName="/ppt/media/image65.png" ContentType="image/png"/>
  <Override PartName="/ppt/media/image41.png" ContentType="image/png"/>
  <Override PartName="/ppt/media/image66.png" ContentType="image/png"/>
  <Override PartName="/ppt/media/image42.png" ContentType="image/png"/>
  <Override PartName="/ppt/media/image67.png" ContentType="image/png"/>
  <Override PartName="/ppt/media/image43.png" ContentType="image/png"/>
  <Override PartName="/ppt/media/image68.png" ContentType="image/png"/>
  <Override PartName="/ppt/media/image44.png" ContentType="image/png"/>
  <Override PartName="/ppt/media/image69.png" ContentType="image/png"/>
  <Override PartName="/ppt/media/image50.png" ContentType="image/png"/>
  <Override PartName="/ppt/media/image75.png" ContentType="image/png"/>
  <Override PartName="/ppt/media/image51.png" ContentType="image/png"/>
  <Override PartName="/ppt/media/image76.png" ContentType="image/png"/>
  <Override PartName="/ppt/media/image52.png" ContentType="image/png"/>
  <Override PartName="/ppt/media/image77.png" ContentType="image/png"/>
  <Override PartName="/ppt/media/image53.png" ContentType="image/png"/>
  <Override PartName="/ppt/media/image78.png" ContentType="image/png"/>
  <Override PartName="/ppt/media/image54.png" ContentType="image/png"/>
  <Override PartName="/ppt/media/image70.png" ContentType="image/png"/>
  <Override PartName="/ppt/media/image71.png" ContentType="image/png"/>
  <Override PartName="/ppt/media/image72.png" ContentType="image/png"/>
  <Override PartName="/ppt/media/image73.png" ContentType="image/png"/>
  <Override PartName="/ppt/media/image74.png" ContentType="image/png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_rels/slide29.xml.rels" ContentType="application/vnd.openxmlformats-package.relationships+xml"/>
  <Override PartName="/ppt/slides/_rels/slide28.xml.rels" ContentType="application/vnd.openxmlformats-package.relationships+xml"/>
  <Override PartName="/ppt/slides/_rels/slide27.xml.rels" ContentType="application/vnd.openxmlformats-package.relationships+xml"/>
  <Override PartName="/ppt/slides/_rels/slide26.xml.rels" ContentType="application/vnd.openxmlformats-package.relationships+xml"/>
  <Override PartName="/ppt/slides/_rels/slide25.xml.rels" ContentType="application/vnd.openxmlformats-package.relationships+xml"/>
  <Override PartName="/ppt/slides/_rels/slide30.xml.rels" ContentType="application/vnd.openxmlformats-package.relationships+xml"/>
  <Override PartName="/ppt/slides/_rels/slide24.xml.rels" ContentType="application/vnd.openxmlformats-package.relationships+xml"/>
  <Override PartName="/ppt/slides/_rels/slide23.xml.rels" ContentType="application/vnd.openxmlformats-package.relationships+xml"/>
  <Override PartName="/ppt/slides/_rels/slide22.xml.rels" ContentType="application/vnd.openxmlformats-package.relationships+xml"/>
  <Override PartName="/ppt/slides/_rels/slide21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переміщення сторінки клацніть мишею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uk-UA" sz="2000" spc="-1" strike="noStrike">
                <a:latin typeface="Arial"/>
              </a:rPr>
              <a:t>Для редагування формату приміток клацніть мишею</a:t>
            </a:r>
            <a:endParaRPr b="0" lang="uk-UA" sz="20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uk-UA" sz="1400" spc="-1" strike="noStrike">
                <a:latin typeface="Times New Roman"/>
              </a:rPr>
              <a:t>&lt;заголовок&gt;</a:t>
            </a:r>
            <a:endParaRPr b="0" lang="uk-UA" sz="14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uk-UA" sz="1400" spc="-1" strike="noStrike">
                <a:latin typeface="Times New Roman"/>
              </a:rPr>
              <a:t>&lt;дата/час&gt;</a:t>
            </a:r>
            <a:endParaRPr b="0" lang="uk-UA" sz="1400" spc="-1" strike="noStrike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uk-UA" sz="1400" spc="-1" strike="noStrike">
                <a:latin typeface="Times New Roman"/>
              </a:rPr>
              <a:t>&lt;нижній колонтитул&gt;</a:t>
            </a:r>
            <a:endParaRPr b="0" lang="uk-UA" sz="1400" spc="-1" strike="noStrike">
              <a:latin typeface="Times New Roman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66DFF037-FB4C-4E7C-B045-1A797808D1D2}" type="slidenum">
              <a:rPr b="0" lang="uk-UA" sz="1400" spc="-1" strike="noStrike">
                <a:latin typeface="Times New Roman"/>
              </a:rPr>
              <a:t>&lt;номер&gt;</a:t>
            </a:fld>
            <a:endParaRPr b="0" lang="uk-UA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31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uk-UA" sz="2000" spc="-1" strike="noStrike">
              <a:latin typeface="Arial"/>
            </a:endParaRPr>
          </a:p>
        </p:txBody>
      </p:sp>
      <p:sp>
        <p:nvSpPr>
          <p:cNvPr id="31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526BD103-386D-4A8E-87B2-B44A8D650145}" type="slidenum">
              <a:rPr b="0" lang="uk-UA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uk-UA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931D3D91-572A-4540-8E45-55FFC28C310C}" type="datetime">
              <a:rPr b="0" lang="uk-UA" sz="1200" spc="-1" strike="noStrike">
                <a:solidFill>
                  <a:srgbClr val="8b8b8b"/>
                </a:solidFill>
                <a:latin typeface="Calibri"/>
              </a:rPr>
              <a:t>13.9.21</a:t>
            </a:fld>
            <a:endParaRPr b="0" lang="uk-UA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uk-UA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DE06FDC5-D96E-4E92-A462-93E4EEF09AF2}" type="slidenum">
              <a:rPr b="0" lang="uk-UA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uk-UA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Для редагування структури клацніть мишею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Другий рівень структури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Третій рівень структури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Четвертий рівень структури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П'ятий рівень структури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Шостий рівень структури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Сьомий рівень структури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45198EEE-DCB2-4B2F-B28D-A213EEFCC3F8}" type="datetime">
              <a:rPr b="0" lang="uk-UA" sz="1200" spc="-1" strike="noStrike">
                <a:solidFill>
                  <a:srgbClr val="8b8b8b"/>
                </a:solidFill>
                <a:latin typeface="Calibri"/>
              </a:rPr>
              <a:t>13.9.21</a:t>
            </a:fld>
            <a:endParaRPr b="0" lang="uk-UA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uk-UA" sz="2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B84CF079-1364-4317-905F-B1EF670C8684}" type="slidenum">
              <a:rPr b="0" lang="uk-UA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uk-UA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slideLayout" Target="../slideLayouts/slideLayout13.xml"/><Relationship Id="rId9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82.png"/><Relationship Id="rId2" Type="http://schemas.openxmlformats.org/officeDocument/2006/relationships/image" Target="../media/image83.png"/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8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89.png"/><Relationship Id="rId2" Type="http://schemas.openxmlformats.org/officeDocument/2006/relationships/image" Target="../media/image90.png"/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7" Type="http://schemas.openxmlformats.org/officeDocument/2006/relationships/image" Target="../media/image95.png"/><Relationship Id="rId8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image" Target="../media/image97.png"/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7" Type="http://schemas.openxmlformats.org/officeDocument/2006/relationships/image" Target="../media/image102.png"/><Relationship Id="rId8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03.png"/><Relationship Id="rId2" Type="http://schemas.openxmlformats.org/officeDocument/2006/relationships/image" Target="../media/image104.png"/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6" Type="http://schemas.openxmlformats.org/officeDocument/2006/relationships/image" Target="../media/image108.png"/><Relationship Id="rId7" Type="http://schemas.openxmlformats.org/officeDocument/2006/relationships/image" Target="../media/image109.png"/><Relationship Id="rId8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110.png"/><Relationship Id="rId2" Type="http://schemas.openxmlformats.org/officeDocument/2006/relationships/image" Target="../media/image111.png"/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5" Type="http://schemas.openxmlformats.org/officeDocument/2006/relationships/image" Target="../media/image114.png"/><Relationship Id="rId6" Type="http://schemas.openxmlformats.org/officeDocument/2006/relationships/image" Target="../media/image115.png"/><Relationship Id="rId7" Type="http://schemas.openxmlformats.org/officeDocument/2006/relationships/image" Target="../media/image116.png"/><Relationship Id="rId8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17.png"/><Relationship Id="rId2" Type="http://schemas.openxmlformats.org/officeDocument/2006/relationships/image" Target="../media/image118.png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23.png"/><Relationship Id="rId8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24.png"/><Relationship Id="rId2" Type="http://schemas.openxmlformats.org/officeDocument/2006/relationships/image" Target="../media/image125.png"/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5" Type="http://schemas.openxmlformats.org/officeDocument/2006/relationships/image" Target="../media/image128.png"/><Relationship Id="rId6" Type="http://schemas.openxmlformats.org/officeDocument/2006/relationships/image" Target="../media/image129.png"/><Relationship Id="rId7" Type="http://schemas.openxmlformats.org/officeDocument/2006/relationships/image" Target="../media/image130.png"/><Relationship Id="rId8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131.png"/><Relationship Id="rId2" Type="http://schemas.openxmlformats.org/officeDocument/2006/relationships/image" Target="../media/image132.png"/><Relationship Id="rId3" Type="http://schemas.openxmlformats.org/officeDocument/2006/relationships/image" Target="../media/image133.png"/><Relationship Id="rId4" Type="http://schemas.openxmlformats.org/officeDocument/2006/relationships/image" Target="../media/image134.png"/><Relationship Id="rId5" Type="http://schemas.openxmlformats.org/officeDocument/2006/relationships/image" Target="../media/image135.png"/><Relationship Id="rId6" Type="http://schemas.openxmlformats.org/officeDocument/2006/relationships/image" Target="../media/image136.png"/><Relationship Id="rId7" Type="http://schemas.openxmlformats.org/officeDocument/2006/relationships/image" Target="../media/image137.png"/><Relationship Id="rId8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138.png"/><Relationship Id="rId2" Type="http://schemas.openxmlformats.org/officeDocument/2006/relationships/image" Target="../media/image139.png"/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5" Type="http://schemas.openxmlformats.org/officeDocument/2006/relationships/image" Target="../media/image142.png"/><Relationship Id="rId6" Type="http://schemas.openxmlformats.org/officeDocument/2006/relationships/image" Target="../media/image143.png"/><Relationship Id="rId7" Type="http://schemas.openxmlformats.org/officeDocument/2006/relationships/image" Target="../media/image144.png"/><Relationship Id="rId8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" descr=""/>
          <p:cNvPicPr/>
          <p:nvPr/>
        </p:nvPicPr>
        <p:blipFill>
          <a:blip r:embed="rId1"/>
          <a:stretch/>
        </p:blipFill>
        <p:spPr>
          <a:xfrm>
            <a:off x="0" y="0"/>
            <a:ext cx="2285640" cy="3571560"/>
          </a:xfrm>
          <a:prstGeom prst="rect">
            <a:avLst/>
          </a:prstGeom>
          <a:ln>
            <a:noFill/>
          </a:ln>
        </p:spPr>
      </p:pic>
      <p:pic>
        <p:nvPicPr>
          <p:cNvPr id="89" name="Picture 8" descr=""/>
          <p:cNvPicPr/>
          <p:nvPr/>
        </p:nvPicPr>
        <p:blipFill>
          <a:blip r:embed="rId2"/>
          <a:stretch/>
        </p:blipFill>
        <p:spPr>
          <a:xfrm>
            <a:off x="0" y="3286080"/>
            <a:ext cx="2285640" cy="3571560"/>
          </a:xfrm>
          <a:prstGeom prst="rect">
            <a:avLst/>
          </a:prstGeom>
          <a:ln>
            <a:noFill/>
          </a:ln>
        </p:spPr>
      </p:pic>
      <p:sp>
        <p:nvSpPr>
          <p:cNvPr id="90" name="CustomShape 1"/>
          <p:cNvSpPr/>
          <p:nvPr/>
        </p:nvSpPr>
        <p:spPr>
          <a:xfrm>
            <a:off x="2286000" y="836640"/>
            <a:ext cx="6246000" cy="370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90000"/>
              </a:lnSpc>
            </a:pPr>
            <a:r>
              <a:rPr b="1" lang="uk-UA" sz="4400" spc="-1" strike="noStrike">
                <a:solidFill>
                  <a:srgbClr val="ff0000"/>
                </a:solidFill>
                <a:latin typeface="Times New Roman"/>
              </a:rPr>
              <a:t>Методичні рекомендації про викладання української мови  у 2021/2022 навчальному році</a:t>
            </a:r>
            <a:endParaRPr b="0" lang="uk-UA" sz="44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8" descr=""/>
          <p:cNvPicPr/>
          <p:nvPr/>
        </p:nvPicPr>
        <p:blipFill>
          <a:blip r:embed="rId1"/>
          <a:stretch/>
        </p:blipFill>
        <p:spPr>
          <a:xfrm>
            <a:off x="7772760" y="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133" name="Picture 8" descr=""/>
          <p:cNvPicPr/>
          <p:nvPr/>
        </p:nvPicPr>
        <p:blipFill>
          <a:blip r:embed="rId2"/>
          <a:stretch/>
        </p:blipFill>
        <p:spPr>
          <a:xfrm>
            <a:off x="7772760" y="228600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134" name="Picture 8" descr=""/>
          <p:cNvPicPr/>
          <p:nvPr/>
        </p:nvPicPr>
        <p:blipFill>
          <a:blip r:embed="rId3"/>
          <a:stretch/>
        </p:blipFill>
        <p:spPr>
          <a:xfrm>
            <a:off x="7851240" y="4500720"/>
            <a:ext cx="1292400" cy="2356920"/>
          </a:xfrm>
          <a:prstGeom prst="rect">
            <a:avLst/>
          </a:prstGeom>
          <a:ln>
            <a:noFill/>
          </a:ln>
        </p:spPr>
      </p:pic>
      <p:sp>
        <p:nvSpPr>
          <p:cNvPr id="135" name="CustomShape 1"/>
          <p:cNvSpPr/>
          <p:nvPr/>
        </p:nvSpPr>
        <p:spPr>
          <a:xfrm>
            <a:off x="285840" y="3519720"/>
            <a:ext cx="7786440" cy="4611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6" name="CustomShape 2"/>
          <p:cNvSpPr/>
          <p:nvPr/>
        </p:nvSpPr>
        <p:spPr>
          <a:xfrm>
            <a:off x="278640" y="620640"/>
            <a:ext cx="74937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uk-UA" sz="2400" spc="-1" strike="noStrike">
              <a:latin typeface="Arial"/>
            </a:endParaRPr>
          </a:p>
        </p:txBody>
      </p:sp>
      <p:sp>
        <p:nvSpPr>
          <p:cNvPr id="137" name="CustomShape 3"/>
          <p:cNvSpPr/>
          <p:nvPr/>
        </p:nvSpPr>
        <p:spPr>
          <a:xfrm>
            <a:off x="467640" y="188640"/>
            <a:ext cx="7200360" cy="6927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0" lang="uk-UA" sz="1800" spc="-1" strike="noStrike">
                <a:solidFill>
                  <a:srgbClr val="000000"/>
                </a:solidFill>
                <a:latin typeface="Times New Roman"/>
              </a:rPr>
              <a:t>.</a:t>
            </a:r>
            <a:r>
              <a:rPr b="0" lang="uk-UA" sz="3600" spc="-1" strike="noStrike">
                <a:solidFill>
                  <a:srgbClr val="000000"/>
                </a:solidFill>
                <a:latin typeface="Times New Roman"/>
              </a:rPr>
              <a:t> Сучасні соціокультурні умови, інтеграція української освіти в європейський контекст зумовлює </a:t>
            </a:r>
            <a:r>
              <a:rPr b="0" lang="uk-UA" sz="3600" spc="-1" strike="noStrike">
                <a:solidFill>
                  <a:srgbClr val="ff0000"/>
                </a:solidFill>
                <a:latin typeface="Times New Roman"/>
              </a:rPr>
              <a:t>введення до навчальних програм такого виду письмових робіт, як есе, </a:t>
            </a:r>
            <a:r>
              <a:rPr b="0" lang="uk-UA" sz="3600" spc="-1" strike="noStrike">
                <a:solidFill>
                  <a:srgbClr val="000000"/>
                </a:solidFill>
                <a:latin typeface="Times New Roman"/>
              </a:rPr>
              <a:t>спрямованого на активізацію навчально-пізнавальної діяльності учнів, учениць, підвищення в них інтересу до навчання предмета, розвиток особистості, критичного мислення, лінгвокреативності.</a:t>
            </a:r>
            <a:br/>
            <a:endParaRPr b="0" lang="uk-UA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3600" spc="-1" strike="noStrike">
              <a:latin typeface="Arial"/>
            </a:endParaRPr>
          </a:p>
        </p:txBody>
      </p:sp>
    </p:spTree>
  </p:cSld>
  <p:timing>
    <p:tnLst>
      <p:par>
        <p:cTn id="80" dur="indefinite" restart="never" nodeType="tmRoot">
          <p:childTnLst>
            <p:seq>
              <p:cTn id="81" dur="indefinite" nodeType="mainSeq"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nodeType="withEffect" fill="hold" presetClass="entr" presetID="53">
                                  <p:stCondLst>
                                    <p:cond delay="0"/>
                                  </p:stCondLst>
                                  <p:endCondLst>
                                    <p:cond delay="5000"/>
                                  </p:end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6" dur="5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7" dur="5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88" dur="5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8" descr=""/>
          <p:cNvPicPr/>
          <p:nvPr/>
        </p:nvPicPr>
        <p:blipFill>
          <a:blip r:embed="rId1"/>
          <a:stretch/>
        </p:blipFill>
        <p:spPr>
          <a:xfrm>
            <a:off x="7772760" y="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139" name="Picture 8" descr=""/>
          <p:cNvPicPr/>
          <p:nvPr/>
        </p:nvPicPr>
        <p:blipFill>
          <a:blip r:embed="rId2"/>
          <a:stretch/>
        </p:blipFill>
        <p:spPr>
          <a:xfrm>
            <a:off x="7772760" y="228600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140" name="Picture 8" descr=""/>
          <p:cNvPicPr/>
          <p:nvPr/>
        </p:nvPicPr>
        <p:blipFill>
          <a:blip r:embed="rId3"/>
          <a:stretch/>
        </p:blipFill>
        <p:spPr>
          <a:xfrm>
            <a:off x="7851240" y="4500720"/>
            <a:ext cx="1292400" cy="2356920"/>
          </a:xfrm>
          <a:prstGeom prst="rect">
            <a:avLst/>
          </a:prstGeom>
          <a:ln>
            <a:noFill/>
          </a:ln>
        </p:spPr>
      </p:pic>
      <p:sp>
        <p:nvSpPr>
          <p:cNvPr id="141" name="CustomShape 1"/>
          <p:cNvSpPr/>
          <p:nvPr/>
        </p:nvSpPr>
        <p:spPr>
          <a:xfrm>
            <a:off x="285840" y="3519720"/>
            <a:ext cx="7786440" cy="4611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2" name="CustomShape 2"/>
          <p:cNvSpPr/>
          <p:nvPr/>
        </p:nvSpPr>
        <p:spPr>
          <a:xfrm>
            <a:off x="278640" y="620640"/>
            <a:ext cx="74937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uk-UA" sz="2400" spc="-1" strike="noStrike">
              <a:latin typeface="Arial"/>
            </a:endParaRPr>
          </a:p>
        </p:txBody>
      </p:sp>
      <p:sp>
        <p:nvSpPr>
          <p:cNvPr id="143" name="CustomShape 3"/>
          <p:cNvSpPr/>
          <p:nvPr/>
        </p:nvSpPr>
        <p:spPr>
          <a:xfrm>
            <a:off x="467640" y="0"/>
            <a:ext cx="7200360" cy="725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Звертаємо увагу на </a:t>
            </a:r>
            <a:r>
              <a:rPr b="0" i="1" lang="uk-UA" sz="2800" spc="-1" strike="noStrike">
                <a:solidFill>
                  <a:srgbClr val="ff0000"/>
                </a:solidFill>
                <a:latin typeface="Times New Roman"/>
              </a:rPr>
              <a:t>кількість фронтальних та індивідуальних видів</a:t>
            </a:r>
            <a:r>
              <a:rPr b="0" lang="uk-UA" sz="2800" spc="-1" strike="noStrike">
                <a:solidFill>
                  <a:srgbClr val="ff0000"/>
                </a:solidFill>
                <a:latin typeface="Times New Roman"/>
              </a:rPr>
              <a:t> </a:t>
            </a:r>
            <a:r>
              <a:rPr b="0" i="1" lang="uk-UA" sz="2800" spc="-1" strike="noStrike">
                <a:solidFill>
                  <a:srgbClr val="ff0000"/>
                </a:solidFill>
                <a:latin typeface="Times New Roman"/>
              </a:rPr>
              <a:t>контрольних робіт з української мови </a:t>
            </a: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в закладах загальної середньої освіти з</a:t>
            </a:r>
            <a:r>
              <a:rPr b="0" i="1" lang="uk-UA" sz="28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українською мовою навчання.</a:t>
            </a:r>
            <a:br/>
            <a:r>
              <a:rPr b="0" i="1" lang="uk-UA" sz="2800" spc="-1" strike="noStrike">
                <a:solidFill>
                  <a:srgbClr val="ff0000"/>
                </a:solidFill>
                <a:latin typeface="Times New Roman"/>
              </a:rPr>
              <a:t>Фронтально оцінюють диктант, письмовий переказ і письмовий твір</a:t>
            </a:r>
            <a:r>
              <a:rPr b="0" i="1" lang="uk-UA" sz="28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(навчальні чи контрольні види робіт), </a:t>
            </a:r>
            <a:r>
              <a:rPr b="0" i="1" lang="uk-UA" sz="2800" spc="-1" strike="noStrike">
                <a:solidFill>
                  <a:srgbClr val="000000"/>
                </a:solidFill>
                <a:latin typeface="Times New Roman"/>
              </a:rPr>
              <a:t>мовні знання й уміння</a:t>
            </a: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, запис яких здійснюють на сторінці класного журналу «Зміст уроку».</a:t>
            </a:r>
            <a:br/>
            <a:r>
              <a:rPr b="0" i="1" lang="uk-UA" sz="2800" spc="-1" strike="noStrike">
                <a:solidFill>
                  <a:srgbClr val="ff0000"/>
                </a:solidFill>
                <a:latin typeface="Times New Roman"/>
              </a:rPr>
              <a:t>Індивідуально оцінюють говоріння </a:t>
            </a:r>
            <a:r>
              <a:rPr b="0" lang="uk-UA" sz="2800" spc="-1" strike="noStrike">
                <a:solidFill>
                  <a:srgbClr val="ff0000"/>
                </a:solidFill>
                <a:latin typeface="Times New Roman"/>
              </a:rPr>
              <a:t>(діалог,</a:t>
            </a:r>
            <a:r>
              <a:rPr b="0" i="1" lang="uk-UA" sz="2800" spc="-1" strike="noStrike">
                <a:solidFill>
                  <a:srgbClr val="ff0000"/>
                </a:solidFill>
                <a:latin typeface="Times New Roman"/>
              </a:rPr>
              <a:t> </a:t>
            </a:r>
            <a:r>
              <a:rPr b="0" lang="uk-UA" sz="2800" spc="-1" strike="noStrike">
                <a:solidFill>
                  <a:srgbClr val="ff0000"/>
                </a:solidFill>
                <a:latin typeface="Times New Roman"/>
              </a:rPr>
              <a:t>усний переказ,</a:t>
            </a:r>
            <a:r>
              <a:rPr b="0" i="1" lang="uk-UA" sz="2800" spc="-1" strike="noStrike">
                <a:solidFill>
                  <a:srgbClr val="ff0000"/>
                </a:solidFill>
                <a:latin typeface="Times New Roman"/>
              </a:rPr>
              <a:t> </a:t>
            </a:r>
            <a:r>
              <a:rPr b="0" lang="uk-UA" sz="2800" spc="-1" strike="noStrike">
                <a:solidFill>
                  <a:srgbClr val="ff0000"/>
                </a:solidFill>
                <a:latin typeface="Times New Roman"/>
              </a:rPr>
              <a:t>усний твір)</a:t>
            </a:r>
            <a:r>
              <a:rPr b="0" i="1" lang="uk-UA" sz="2800" spc="-1" strike="noStrike">
                <a:solidFill>
                  <a:srgbClr val="ff0000"/>
                </a:solidFill>
                <a:latin typeface="Times New Roman"/>
              </a:rPr>
              <a:t> </a:t>
            </a:r>
            <a:r>
              <a:rPr b="0" lang="uk-UA" sz="2800" spc="-1" strike="noStrike">
                <a:solidFill>
                  <a:srgbClr val="ff0000"/>
                </a:solidFill>
                <a:latin typeface="Times New Roman"/>
              </a:rPr>
              <a:t>і</a:t>
            </a:r>
            <a:r>
              <a:rPr b="0" i="1" lang="uk-UA" sz="2800" spc="-1" strike="noStrike">
                <a:solidFill>
                  <a:srgbClr val="ff0000"/>
                </a:solidFill>
                <a:latin typeface="Times New Roman"/>
              </a:rPr>
              <a:t> читання вголос</a:t>
            </a:r>
            <a:r>
              <a:rPr b="0" lang="uk-UA" sz="2800" spc="-1" strike="noStrike">
                <a:solidFill>
                  <a:srgbClr val="ff0000"/>
                </a:solidFill>
                <a:latin typeface="Times New Roman"/>
              </a:rPr>
              <a:t>.</a:t>
            </a:r>
            <a:r>
              <a:rPr b="0" i="1" lang="uk-UA" sz="2800" spc="-1" strike="noStrike">
                <a:solidFill>
                  <a:srgbClr val="ff0000"/>
                </a:solidFill>
                <a:latin typeface="Times New Roman"/>
              </a:rPr>
              <a:t> </a:t>
            </a: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Для цих видів діяльності не відводять окремого уроку,</a:t>
            </a:r>
            <a:r>
              <a:rPr b="0" i="1" lang="uk-UA" sz="28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проте</a:t>
            </a:r>
            <a:r>
              <a:rPr b="0" i="1" lang="uk-UA" sz="28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визначають окрему колонку без дати на сторінці класного журналу «Облік навчальних досягнень».</a:t>
            </a:r>
            <a:br/>
            <a:endParaRPr b="0" lang="uk-UA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2800" spc="-1" strike="noStrike">
              <a:latin typeface="Arial"/>
            </a:endParaRPr>
          </a:p>
        </p:txBody>
      </p:sp>
    </p:spTree>
  </p:cSld>
  <p:timing>
    <p:tnLst>
      <p:par>
        <p:cTn id="89" dur="indefinite" restart="never" nodeType="tmRoot">
          <p:childTnLst>
            <p:seq>
              <p:cTn id="90" dur="indefinite" nodeType="mainSeq"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nodeType="withEffect" fill="hold" presetClass="entr" presetID="53">
                                  <p:stCondLst>
                                    <p:cond delay="0"/>
                                  </p:stCondLst>
                                  <p:endCondLst>
                                    <p:cond delay="5000"/>
                                  </p:end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5" dur="500" fill="hold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6" dur="500" fill="hold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7" dur="50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8" descr=""/>
          <p:cNvPicPr/>
          <p:nvPr/>
        </p:nvPicPr>
        <p:blipFill>
          <a:blip r:embed="rId1"/>
          <a:stretch/>
        </p:blipFill>
        <p:spPr>
          <a:xfrm>
            <a:off x="7772760" y="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145" name="Picture 8" descr=""/>
          <p:cNvPicPr/>
          <p:nvPr/>
        </p:nvPicPr>
        <p:blipFill>
          <a:blip r:embed="rId2"/>
          <a:stretch/>
        </p:blipFill>
        <p:spPr>
          <a:xfrm>
            <a:off x="7772760" y="228600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146" name="Picture 8" descr=""/>
          <p:cNvPicPr/>
          <p:nvPr/>
        </p:nvPicPr>
        <p:blipFill>
          <a:blip r:embed="rId3"/>
          <a:stretch/>
        </p:blipFill>
        <p:spPr>
          <a:xfrm>
            <a:off x="7851240" y="4500720"/>
            <a:ext cx="1292400" cy="2356920"/>
          </a:xfrm>
          <a:prstGeom prst="rect">
            <a:avLst/>
          </a:prstGeom>
          <a:ln>
            <a:noFill/>
          </a:ln>
        </p:spPr>
      </p:pic>
      <p:sp>
        <p:nvSpPr>
          <p:cNvPr id="147" name="CustomShape 1"/>
          <p:cNvSpPr/>
          <p:nvPr/>
        </p:nvSpPr>
        <p:spPr>
          <a:xfrm>
            <a:off x="285840" y="3519720"/>
            <a:ext cx="7786440" cy="4611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8" name="CustomShape 2"/>
          <p:cNvSpPr/>
          <p:nvPr/>
        </p:nvSpPr>
        <p:spPr>
          <a:xfrm>
            <a:off x="278640" y="620640"/>
            <a:ext cx="74937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uk-UA" sz="2400" spc="-1" strike="noStrike">
              <a:latin typeface="Arial"/>
            </a:endParaRPr>
          </a:p>
        </p:txBody>
      </p:sp>
      <p:sp>
        <p:nvSpPr>
          <p:cNvPr id="149" name="CustomShape 3"/>
          <p:cNvSpPr/>
          <p:nvPr/>
        </p:nvSpPr>
        <p:spPr>
          <a:xfrm>
            <a:off x="467640" y="188640"/>
            <a:ext cx="7200360" cy="73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</p:txBody>
      </p:sp>
      <p:sp>
        <p:nvSpPr>
          <p:cNvPr id="150" name="CustomShape 4"/>
          <p:cNvSpPr/>
          <p:nvPr/>
        </p:nvSpPr>
        <p:spPr>
          <a:xfrm>
            <a:off x="539640" y="620640"/>
            <a:ext cx="6912360" cy="478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У </a:t>
            </a:r>
            <a:r>
              <a:rPr b="0" lang="uk-UA" sz="2800" spc="-1" strike="noStrike">
                <a:solidFill>
                  <a:srgbClr val="ff0000"/>
                </a:solidFill>
                <a:latin typeface="Times New Roman"/>
              </a:rPr>
              <a:t>І семестрі </a:t>
            </a: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проводять оцінювання двох видів мовленнєвої діяльності (усний переказ, діалог). </a:t>
            </a:r>
            <a:endParaRPr b="0" lang="uk-UA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У </a:t>
            </a:r>
            <a:r>
              <a:rPr b="0" lang="uk-UA" sz="2800" spc="-1" strike="noStrike">
                <a:solidFill>
                  <a:srgbClr val="ff0000"/>
                </a:solidFill>
                <a:latin typeface="Times New Roman"/>
              </a:rPr>
              <a:t>ІІ семестрі </a:t>
            </a: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– оцінювання таких видів мовленнєвої діяльності, як усний твір і читання вголос, що здійснюється в 5 – 9 класах.</a:t>
            </a:r>
            <a:endParaRPr b="0" lang="uk-UA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800" spc="-1" strike="noStrike">
                <a:solidFill>
                  <a:srgbClr val="ff0000"/>
                </a:solidFill>
                <a:latin typeface="Times New Roman"/>
              </a:rPr>
              <a:t>Результати оцінювання говоріння (діалог, усний переказ, усний твір) і читання вголос протягом семестру виставляють у колонку без дати й ураховують у семестрову оцінку.</a:t>
            </a:r>
            <a:endParaRPr b="0" lang="uk-UA" sz="2800" spc="-1" strike="noStrike">
              <a:latin typeface="Arial"/>
            </a:endParaRPr>
          </a:p>
        </p:txBody>
      </p:sp>
    </p:spTree>
  </p:cSld>
  <p:timing>
    <p:tnLst>
      <p:par>
        <p:cTn id="98" dur="indefinite" restart="never" nodeType="tmRoot">
          <p:childTnLst>
            <p:seq>
              <p:cTn id="99" dur="indefinite" nodeType="mainSeq"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nodeType="withEffect" fill="hold" presetClass="entr" presetID="53">
                                  <p:stCondLst>
                                    <p:cond delay="0"/>
                                  </p:stCondLst>
                                  <p:endCondLst>
                                    <p:cond delay="5000"/>
                                  </p:end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4" dur="500" fill="hold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5" dur="500" fill="hold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06" dur="5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8" descr=""/>
          <p:cNvPicPr/>
          <p:nvPr/>
        </p:nvPicPr>
        <p:blipFill>
          <a:blip r:embed="rId1"/>
          <a:stretch/>
        </p:blipFill>
        <p:spPr>
          <a:xfrm>
            <a:off x="7772760" y="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152" name="Picture 8" descr=""/>
          <p:cNvPicPr/>
          <p:nvPr/>
        </p:nvPicPr>
        <p:blipFill>
          <a:blip r:embed="rId2"/>
          <a:stretch/>
        </p:blipFill>
        <p:spPr>
          <a:xfrm>
            <a:off x="7772760" y="228600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153" name="Picture 8" descr=""/>
          <p:cNvPicPr/>
          <p:nvPr/>
        </p:nvPicPr>
        <p:blipFill>
          <a:blip r:embed="rId3"/>
          <a:stretch/>
        </p:blipFill>
        <p:spPr>
          <a:xfrm>
            <a:off x="7851240" y="4500720"/>
            <a:ext cx="1292400" cy="2356920"/>
          </a:xfrm>
          <a:prstGeom prst="rect">
            <a:avLst/>
          </a:prstGeom>
          <a:ln>
            <a:noFill/>
          </a:ln>
        </p:spPr>
      </p:pic>
      <p:sp>
        <p:nvSpPr>
          <p:cNvPr id="154" name="CustomShape 1"/>
          <p:cNvSpPr/>
          <p:nvPr/>
        </p:nvSpPr>
        <p:spPr>
          <a:xfrm>
            <a:off x="285840" y="3519720"/>
            <a:ext cx="7786440" cy="4611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5" name="CustomShape 2"/>
          <p:cNvSpPr/>
          <p:nvPr/>
        </p:nvSpPr>
        <p:spPr>
          <a:xfrm>
            <a:off x="2123640" y="608400"/>
            <a:ext cx="74937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uk-UA" sz="2400" spc="-1" strike="noStrike">
              <a:latin typeface="Arial"/>
            </a:endParaRPr>
          </a:p>
        </p:txBody>
      </p:sp>
      <p:sp>
        <p:nvSpPr>
          <p:cNvPr id="156" name="CustomShape 3"/>
          <p:cNvSpPr/>
          <p:nvPr/>
        </p:nvSpPr>
        <p:spPr>
          <a:xfrm>
            <a:off x="467640" y="692640"/>
            <a:ext cx="7305120" cy="4538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uk-UA" sz="3600" spc="-1" strike="noStrike">
                <a:solidFill>
                  <a:srgbClr val="ff0000"/>
                </a:solidFill>
                <a:latin typeface="Times New Roman"/>
              </a:rPr>
              <a:t>    </a:t>
            </a:r>
            <a:r>
              <a:rPr b="0" lang="uk-UA" sz="3600" spc="-1" strike="noStrike">
                <a:solidFill>
                  <a:srgbClr val="ff0000"/>
                </a:solidFill>
                <a:latin typeface="Times New Roman"/>
              </a:rPr>
              <a:t>Тематичні і семестрові оцінки</a:t>
            </a:r>
            <a:endParaRPr b="0" lang="uk-UA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3200" spc="-1" strike="noStrike">
                <a:solidFill>
                  <a:srgbClr val="ff0000"/>
                </a:solidFill>
                <a:latin typeface="Times New Roman"/>
              </a:rPr>
              <a:t>Тематичну</a:t>
            </a:r>
            <a:r>
              <a:rPr b="0" lang="uk-UA" sz="3200" spc="-1" strike="noStrike">
                <a:solidFill>
                  <a:srgbClr val="000000"/>
                </a:solidFill>
                <a:latin typeface="Times New Roman"/>
              </a:rPr>
              <a:t> оцінку виставляють на підставі поточних оцінок з урахуванням контрольних робіт.</a:t>
            </a:r>
            <a:endParaRPr b="0" lang="uk-UA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3200" spc="-1" strike="noStrike">
                <a:solidFill>
                  <a:srgbClr val="ff0000"/>
                </a:solidFill>
                <a:latin typeface="Times New Roman"/>
              </a:rPr>
              <a:t>Семестрову</a:t>
            </a:r>
            <a:r>
              <a:rPr b="0" lang="uk-UA" sz="3200" spc="-1" strike="noStrike">
                <a:solidFill>
                  <a:srgbClr val="000000"/>
                </a:solidFill>
                <a:latin typeface="Times New Roman"/>
              </a:rPr>
              <a:t> – на основі тематичного оцінювання та результатів оцінювання певного виду діяльності: говоріння (діалог, усний переказ, усний твір) або читання вголос.</a:t>
            </a:r>
            <a:endParaRPr b="0" lang="uk-UA" sz="3200" spc="-1" strike="noStrike">
              <a:latin typeface="Arial"/>
            </a:endParaRPr>
          </a:p>
        </p:txBody>
      </p:sp>
      <p:sp>
        <p:nvSpPr>
          <p:cNvPr id="157" name="CustomShape 4"/>
          <p:cNvSpPr/>
          <p:nvPr/>
        </p:nvSpPr>
        <p:spPr>
          <a:xfrm>
            <a:off x="2672280" y="3244320"/>
            <a:ext cx="37990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uk-UA" sz="1800" spc="-1" strike="noStrike">
                <a:solidFill>
                  <a:srgbClr val="000000"/>
                </a:solidFill>
                <a:latin typeface="Calibri"/>
              </a:rPr>
              <a:t>Тематичні і семестрові оцінки</a:t>
            </a:r>
            <a:endParaRPr b="0" lang="uk-UA" sz="1800" spc="-1" strike="noStrike">
              <a:latin typeface="Arial"/>
            </a:endParaRPr>
          </a:p>
        </p:txBody>
      </p:sp>
    </p:spTree>
  </p:cSld>
  <p:timing>
    <p:tnLst>
      <p:par>
        <p:cTn id="107" dur="indefinite" restart="never" nodeType="tmRoot">
          <p:childTnLst>
            <p:seq>
              <p:cTn id="108" dur="indefinite" nodeType="mainSeq"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nodeType="withEffect" fill="hold" presetClass="entr" presetID="53">
                                  <p:stCondLst>
                                    <p:cond delay="0"/>
                                  </p:stCondLst>
                                  <p:endCondLst>
                                    <p:cond delay="5000"/>
                                  </p:end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3" dur="5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4" dur="5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15" dur="50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8" descr=""/>
          <p:cNvPicPr/>
          <p:nvPr/>
        </p:nvPicPr>
        <p:blipFill>
          <a:blip r:embed="rId1"/>
          <a:stretch/>
        </p:blipFill>
        <p:spPr>
          <a:xfrm>
            <a:off x="7772760" y="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159" name="Picture 8" descr=""/>
          <p:cNvPicPr/>
          <p:nvPr/>
        </p:nvPicPr>
        <p:blipFill>
          <a:blip r:embed="rId2"/>
          <a:stretch/>
        </p:blipFill>
        <p:spPr>
          <a:xfrm>
            <a:off x="7772760" y="228600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160" name="Picture 8" descr=""/>
          <p:cNvPicPr/>
          <p:nvPr/>
        </p:nvPicPr>
        <p:blipFill>
          <a:blip r:embed="rId3"/>
          <a:stretch/>
        </p:blipFill>
        <p:spPr>
          <a:xfrm>
            <a:off x="7851240" y="4500720"/>
            <a:ext cx="1292400" cy="2356920"/>
          </a:xfrm>
          <a:prstGeom prst="rect">
            <a:avLst/>
          </a:prstGeom>
          <a:ln>
            <a:noFill/>
          </a:ln>
        </p:spPr>
      </p:pic>
      <p:sp>
        <p:nvSpPr>
          <p:cNvPr id="161" name="CustomShape 1"/>
          <p:cNvSpPr/>
          <p:nvPr/>
        </p:nvSpPr>
        <p:spPr>
          <a:xfrm>
            <a:off x="285840" y="3519720"/>
            <a:ext cx="7786440" cy="4611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2" name="CustomShape 2"/>
          <p:cNvSpPr/>
          <p:nvPr/>
        </p:nvSpPr>
        <p:spPr>
          <a:xfrm>
            <a:off x="278640" y="620640"/>
            <a:ext cx="7493760" cy="606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Якщо дитина прохворіла частину семестру, пропустила, наприклад, одну тематичну, не має оцінки за якийсь вид мовленнєвої діяльності, то оцінка за семестр виводиться </a:t>
            </a:r>
            <a:r>
              <a:rPr b="0" lang="uk-UA" sz="2800" spc="-1" strike="noStrike">
                <a:solidFill>
                  <a:srgbClr val="ff0000"/>
                </a:solidFill>
                <a:latin typeface="Times New Roman"/>
              </a:rPr>
              <a:t>на розсуд учителя в залежності від динаміки особистих навчальних досягнень учня (учениці), важливості пропущеної теми чи теми, за яку учня (ученицю) атестовано,  (тривалість вивчення, складність змісту, ступінь узагальнення матеріалу). </a:t>
            </a: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За таких умов оцінка за семестр може бути такою, як тематична (якщо вона одна), або знижена на кілька балів (на розсуд учителя).</a:t>
            </a:r>
            <a:endParaRPr b="0" lang="uk-UA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2800" spc="-1" strike="noStrike">
              <a:latin typeface="Arial"/>
            </a:endParaRPr>
          </a:p>
        </p:txBody>
      </p:sp>
      <p:sp>
        <p:nvSpPr>
          <p:cNvPr id="163" name="CustomShape 3"/>
          <p:cNvSpPr/>
          <p:nvPr/>
        </p:nvSpPr>
        <p:spPr>
          <a:xfrm>
            <a:off x="467640" y="188640"/>
            <a:ext cx="7200360" cy="73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</p:txBody>
      </p:sp>
    </p:spTree>
  </p:cSld>
  <p:timing>
    <p:tnLst>
      <p:par>
        <p:cTn id="116" dur="indefinite" restart="never" nodeType="tmRoot">
          <p:childTnLst>
            <p:seq>
              <p:cTn id="117" dur="indefinite" nodeType="mainSeq"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nodeType="withEffect" fill="hold" presetClass="entr" presetID="53">
                                  <p:stCondLst>
                                    <p:cond delay="0"/>
                                  </p:stCondLst>
                                  <p:endCondLst>
                                    <p:cond delay="5000"/>
                                  </p:end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2" dur="500" fill="hold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3" dur="500" fill="hold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24" dur="500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8" descr=""/>
          <p:cNvPicPr/>
          <p:nvPr/>
        </p:nvPicPr>
        <p:blipFill>
          <a:blip r:embed="rId1"/>
          <a:stretch/>
        </p:blipFill>
        <p:spPr>
          <a:xfrm>
            <a:off x="7772760" y="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165" name="Picture 8" descr=""/>
          <p:cNvPicPr/>
          <p:nvPr/>
        </p:nvPicPr>
        <p:blipFill>
          <a:blip r:embed="rId2"/>
          <a:stretch/>
        </p:blipFill>
        <p:spPr>
          <a:xfrm>
            <a:off x="7772760" y="228600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166" name="Picture 8" descr=""/>
          <p:cNvPicPr/>
          <p:nvPr/>
        </p:nvPicPr>
        <p:blipFill>
          <a:blip r:embed="rId3"/>
          <a:stretch/>
        </p:blipFill>
        <p:spPr>
          <a:xfrm>
            <a:off x="7851240" y="4500720"/>
            <a:ext cx="1292400" cy="2356920"/>
          </a:xfrm>
          <a:prstGeom prst="rect">
            <a:avLst/>
          </a:prstGeom>
          <a:ln>
            <a:noFill/>
          </a:ln>
        </p:spPr>
      </p:pic>
      <p:sp>
        <p:nvSpPr>
          <p:cNvPr id="167" name="CustomShape 1"/>
          <p:cNvSpPr/>
          <p:nvPr/>
        </p:nvSpPr>
        <p:spPr>
          <a:xfrm>
            <a:off x="285840" y="3519720"/>
            <a:ext cx="7786440" cy="4611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8" name="CustomShape 2"/>
          <p:cNvSpPr/>
          <p:nvPr/>
        </p:nvSpPr>
        <p:spPr>
          <a:xfrm>
            <a:off x="285840" y="404640"/>
            <a:ext cx="7486920" cy="557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Кількість фронтальних та індивідуальних видів контрольних робіт, запропонованих програмою, вчитель має право збільшувати на власний розсуд, залежно від рівня підготовленості класу, здібностей конкретних учнів, умов роботи тощо.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Оцінка за контрольний твір з української мови та переказ є середнім арифметичним за зміст і грамотність, яку виставляють у колонці з датою написання роботи (надпис у колонці «Твір», «Переказ» не роблять).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ff0000"/>
                </a:solidFill>
                <a:latin typeface="Times New Roman"/>
              </a:rPr>
              <a:t>Акцентуємо увагу, </a:t>
            </a: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що в разі відсутності учня на одному зі спарених уроків під час написання контрольного твору, переказу рекомендуємо давати йому індивідуальне завдання, визначене вчителем. Зазначене завдання виконується учнем під час уроку.</a:t>
            </a:r>
            <a:endParaRPr b="0" lang="uk-UA" sz="2400" spc="-1" strike="noStrike">
              <a:latin typeface="Arial"/>
            </a:endParaRPr>
          </a:p>
        </p:txBody>
      </p:sp>
    </p:spTree>
  </p:cSld>
  <p:timing>
    <p:tnLst>
      <p:par>
        <p:cTn id="125" dur="indefinite" restart="never" nodeType="tmRoot">
          <p:childTnLst>
            <p:seq>
              <p:cTn id="126" dur="indefinite" nodeType="mainSeq"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nodeType="withEffect" fill="hold" presetClass="entr" presetID="53">
                                  <p:stCondLst>
                                    <p:cond delay="0"/>
                                  </p:stCondLst>
                                  <p:endCondLst>
                                    <p:cond delay="5000"/>
                                  </p:end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1" dur="500" fill="hold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2" dur="500" fill="hold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33" dur="500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8" descr=""/>
          <p:cNvPicPr/>
          <p:nvPr/>
        </p:nvPicPr>
        <p:blipFill>
          <a:blip r:embed="rId1"/>
          <a:stretch/>
        </p:blipFill>
        <p:spPr>
          <a:xfrm>
            <a:off x="7772760" y="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170" name="Picture 8" descr=""/>
          <p:cNvPicPr/>
          <p:nvPr/>
        </p:nvPicPr>
        <p:blipFill>
          <a:blip r:embed="rId2"/>
          <a:stretch/>
        </p:blipFill>
        <p:spPr>
          <a:xfrm>
            <a:off x="7772760" y="228600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171" name="Picture 8" descr=""/>
          <p:cNvPicPr/>
          <p:nvPr/>
        </p:nvPicPr>
        <p:blipFill>
          <a:blip r:embed="rId3"/>
          <a:stretch/>
        </p:blipFill>
        <p:spPr>
          <a:xfrm>
            <a:off x="7851240" y="4500720"/>
            <a:ext cx="1292400" cy="2356920"/>
          </a:xfrm>
          <a:prstGeom prst="rect">
            <a:avLst/>
          </a:prstGeom>
          <a:ln>
            <a:noFill/>
          </a:ln>
        </p:spPr>
      </p:pic>
      <p:sp>
        <p:nvSpPr>
          <p:cNvPr id="172" name="CustomShape 1"/>
          <p:cNvSpPr/>
          <p:nvPr/>
        </p:nvSpPr>
        <p:spPr>
          <a:xfrm>
            <a:off x="285840" y="3519720"/>
            <a:ext cx="7786440" cy="4611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3" name="CustomShape 2"/>
          <p:cNvSpPr/>
          <p:nvPr/>
        </p:nvSpPr>
        <p:spPr>
          <a:xfrm>
            <a:off x="285840" y="404640"/>
            <a:ext cx="7382160" cy="5942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Кількість робочих зошитів з української мови за класами: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ff0000"/>
                </a:solidFill>
                <a:latin typeface="Times New Roman"/>
              </a:rPr>
              <a:t>5 – 9 </a:t>
            </a: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класи – по два зошити;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ff0000"/>
                </a:solidFill>
                <a:latin typeface="Times New Roman"/>
              </a:rPr>
              <a:t>10 – 11 </a:t>
            </a: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класи – по одному зошиту.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Для контрольних робіт з української мови в усіх класах використовують по одному зошиту.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Ведення зошитів оцінюють від 1 до 12 балів щомісяця протягом семестру і вважається поточною оцінкою, що зараховують до найближчої тематичної. Під час перевірки зошитів ураховують наявність різних видів робіт, грамотність, охайність, уміння правильно оформити роботи.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У разі відсутності учня на уроках протягом місяця рекомендуємо в колонці за ведення зошита зазначати н/о (нема оцінки).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ОРФОГРАФІЧНИЙ РЕЖИМ (2008 рік)</a:t>
            </a:r>
            <a:endParaRPr b="0" lang="uk-UA" sz="2400" spc="-1" strike="noStrike">
              <a:latin typeface="Arial"/>
            </a:endParaRPr>
          </a:p>
        </p:txBody>
      </p:sp>
    </p:spTree>
  </p:cSld>
  <p:timing>
    <p:tnLst>
      <p:par>
        <p:cTn id="134" dur="indefinite" restart="never" nodeType="tmRoot">
          <p:childTnLst>
            <p:seq>
              <p:cTn id="135" dur="indefinite" nodeType="mainSeq"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nodeType="withEffect" fill="hold" presetClass="entr" presetID="53">
                                  <p:stCondLst>
                                    <p:cond delay="0"/>
                                  </p:stCondLst>
                                  <p:endCondLst>
                                    <p:cond delay="5000"/>
                                  </p:end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0" dur="500" fill="hold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1" dur="500" fill="hold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42" dur="500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icture 8" descr=""/>
          <p:cNvPicPr/>
          <p:nvPr/>
        </p:nvPicPr>
        <p:blipFill>
          <a:blip r:embed="rId1"/>
          <a:stretch/>
        </p:blipFill>
        <p:spPr>
          <a:xfrm>
            <a:off x="7772760" y="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175" name="Picture 8" descr=""/>
          <p:cNvPicPr/>
          <p:nvPr/>
        </p:nvPicPr>
        <p:blipFill>
          <a:blip r:embed="rId2"/>
          <a:stretch/>
        </p:blipFill>
        <p:spPr>
          <a:xfrm>
            <a:off x="7772760" y="228600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176" name="Picture 8" descr=""/>
          <p:cNvPicPr/>
          <p:nvPr/>
        </p:nvPicPr>
        <p:blipFill>
          <a:blip r:embed="rId3"/>
          <a:stretch/>
        </p:blipFill>
        <p:spPr>
          <a:xfrm rot="16200000">
            <a:off x="564480" y="507924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177" name="Picture 8" descr=""/>
          <p:cNvPicPr/>
          <p:nvPr/>
        </p:nvPicPr>
        <p:blipFill>
          <a:blip r:embed="rId4"/>
          <a:stretch/>
        </p:blipFill>
        <p:spPr>
          <a:xfrm rot="16200000">
            <a:off x="2850480" y="507924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178" name="Picture 8" descr=""/>
          <p:cNvPicPr/>
          <p:nvPr/>
        </p:nvPicPr>
        <p:blipFill>
          <a:blip r:embed="rId5"/>
          <a:stretch/>
        </p:blipFill>
        <p:spPr>
          <a:xfrm rot="16200000">
            <a:off x="5136480" y="507924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179" name="Picture 8" descr=""/>
          <p:cNvPicPr/>
          <p:nvPr/>
        </p:nvPicPr>
        <p:blipFill>
          <a:blip r:embed="rId6"/>
          <a:stretch/>
        </p:blipFill>
        <p:spPr>
          <a:xfrm>
            <a:off x="7851240" y="4500720"/>
            <a:ext cx="1292400" cy="2356920"/>
          </a:xfrm>
          <a:prstGeom prst="rect">
            <a:avLst/>
          </a:prstGeom>
          <a:ln>
            <a:noFill/>
          </a:ln>
        </p:spPr>
      </p:pic>
      <p:pic>
        <p:nvPicPr>
          <p:cNvPr id="180" name="Picture 8" descr=""/>
          <p:cNvPicPr/>
          <p:nvPr/>
        </p:nvPicPr>
        <p:blipFill>
          <a:blip r:embed="rId7"/>
          <a:stretch/>
        </p:blipFill>
        <p:spPr>
          <a:xfrm rot="16200000">
            <a:off x="7208280" y="5079240"/>
            <a:ext cx="1370880" cy="2499840"/>
          </a:xfrm>
          <a:prstGeom prst="rect">
            <a:avLst/>
          </a:prstGeom>
          <a:ln>
            <a:noFill/>
          </a:ln>
        </p:spPr>
      </p:pic>
      <p:sp>
        <p:nvSpPr>
          <p:cNvPr id="181" name="CustomShape 1"/>
          <p:cNvSpPr/>
          <p:nvPr/>
        </p:nvSpPr>
        <p:spPr>
          <a:xfrm>
            <a:off x="467640" y="476640"/>
            <a:ext cx="7110000" cy="563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В освітньому процесі заклади загальної середньої освіти можуть використовувати лише навчальну літературу, що має гриф МОН або висновок «Схвалено для використання в загальноосвітніх навчальних закладах» відповідною комісією Науково-методичної ради Міністерства освіти і науки України. Перелік навчальної літератури постійно оновлюється і доступний на</a:t>
            </a:r>
            <a:endParaRPr b="0" lang="uk-UA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вебсайті ДНУ «Інститут модернізації змісту освіти» (</a:t>
            </a:r>
            <a:r>
              <a:rPr b="0" lang="uk-UA" sz="2800" spc="-1" strike="noStrike">
                <a:solidFill>
                  <a:srgbClr val="1f497d"/>
                </a:solidFill>
                <a:latin typeface="Times New Roman"/>
              </a:rPr>
              <a:t>https://imzo.gov.ua/pidruchniki/pereliki</a:t>
            </a: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)</a:t>
            </a:r>
            <a:endParaRPr b="0" lang="uk-UA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2800" spc="-1" strike="noStrike">
              <a:latin typeface="Arial"/>
            </a:endParaRPr>
          </a:p>
        </p:txBody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icture 8" descr=""/>
          <p:cNvPicPr/>
          <p:nvPr/>
        </p:nvPicPr>
        <p:blipFill>
          <a:blip r:embed="rId1"/>
          <a:stretch/>
        </p:blipFill>
        <p:spPr>
          <a:xfrm>
            <a:off x="0" y="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183" name="Picture 8" descr=""/>
          <p:cNvPicPr/>
          <p:nvPr/>
        </p:nvPicPr>
        <p:blipFill>
          <a:blip r:embed="rId2"/>
          <a:stretch/>
        </p:blipFill>
        <p:spPr>
          <a:xfrm>
            <a:off x="0" y="228600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184" name="Picture 8" descr=""/>
          <p:cNvPicPr/>
          <p:nvPr/>
        </p:nvPicPr>
        <p:blipFill>
          <a:blip r:embed="rId3"/>
          <a:stretch/>
        </p:blipFill>
        <p:spPr>
          <a:xfrm>
            <a:off x="0" y="435780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185" name="Picture 8" descr=""/>
          <p:cNvPicPr/>
          <p:nvPr/>
        </p:nvPicPr>
        <p:blipFill>
          <a:blip r:embed="rId4"/>
          <a:stretch/>
        </p:blipFill>
        <p:spPr>
          <a:xfrm>
            <a:off x="7851240" y="4500720"/>
            <a:ext cx="1292400" cy="2356920"/>
          </a:xfrm>
          <a:prstGeom prst="rect">
            <a:avLst/>
          </a:prstGeom>
          <a:ln>
            <a:noFill/>
          </a:ln>
        </p:spPr>
      </p:pic>
      <p:pic>
        <p:nvPicPr>
          <p:cNvPr id="186" name="Picture 8" descr=""/>
          <p:cNvPicPr/>
          <p:nvPr/>
        </p:nvPicPr>
        <p:blipFill>
          <a:blip r:embed="rId5"/>
          <a:stretch/>
        </p:blipFill>
        <p:spPr>
          <a:xfrm>
            <a:off x="7772760" y="228600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187" name="Picture 8" descr=""/>
          <p:cNvPicPr/>
          <p:nvPr/>
        </p:nvPicPr>
        <p:blipFill>
          <a:blip r:embed="rId6"/>
          <a:stretch/>
        </p:blipFill>
        <p:spPr>
          <a:xfrm>
            <a:off x="7772760" y="0"/>
            <a:ext cx="1370880" cy="2499840"/>
          </a:xfrm>
          <a:prstGeom prst="rect">
            <a:avLst/>
          </a:prstGeom>
          <a:ln>
            <a:noFill/>
          </a:ln>
        </p:spPr>
      </p:pic>
      <p:sp>
        <p:nvSpPr>
          <p:cNvPr id="188" name="CustomShape 1"/>
          <p:cNvSpPr/>
          <p:nvPr/>
        </p:nvSpPr>
        <p:spPr>
          <a:xfrm>
            <a:off x="1259640" y="404640"/>
            <a:ext cx="6840360" cy="484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Особливим викликом 2021/2022 навчального року залишається проблема якісного надання освітніх послуг в умовах невпинного загострення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епідемічної ситуації в країні.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Об’єктивна потреба в застосуванні нового педагогічного досвіду зумовила те, що в ключі найефективніших способів навчання онлайн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зосереджується на розробленні вправ для набуття в учнів навичок онлайнового самостійного й командного виконання навчальних вправ, а також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самостійного – вправ для поточного й підсумкового контролю освітніх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результатів.</a:t>
            </a:r>
            <a:endParaRPr b="0" lang="uk-UA" sz="2400" spc="-1" strike="noStrike">
              <a:latin typeface="Arial"/>
            </a:endParaRPr>
          </a:p>
        </p:txBody>
      </p:sp>
    </p:spTree>
  </p:cSld>
  <p:timing>
    <p:tnLst>
      <p:par>
        <p:cTn id="143" dur="indefinite" restart="never" nodeType="tmRoot">
          <p:childTnLst>
            <p:seq>
              <p:cTn id="144" dur="indefinite" nodeType="mainSeq"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9" dur="2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2" dur="2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5" dur="2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8" dur="2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1" dur="2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4" dur="2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Shape 1"/>
          <p:cNvSpPr txBox="1"/>
          <p:nvPr/>
        </p:nvSpPr>
        <p:spPr>
          <a:xfrm>
            <a:off x="428760" y="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1" i="1" lang="ru-RU" sz="6000" spc="-1" strike="noStrike">
                <a:solidFill>
                  <a:srgbClr val="002060"/>
                </a:solidFill>
                <a:latin typeface="Calibri"/>
              </a:rPr>
              <a:t> </a:t>
            </a:r>
            <a:endParaRPr b="0" lang="ru-RU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" name="TextShape 2"/>
          <p:cNvSpPr txBox="1"/>
          <p:nvPr/>
        </p:nvSpPr>
        <p:spPr>
          <a:xfrm>
            <a:off x="285840" y="1071720"/>
            <a:ext cx="8229240" cy="52858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1" name="Picture 8" descr=""/>
          <p:cNvPicPr/>
          <p:nvPr/>
        </p:nvPicPr>
        <p:blipFill>
          <a:blip r:embed="rId1"/>
          <a:stretch/>
        </p:blipFill>
        <p:spPr>
          <a:xfrm>
            <a:off x="7772760" y="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192" name="Picture 8" descr=""/>
          <p:cNvPicPr/>
          <p:nvPr/>
        </p:nvPicPr>
        <p:blipFill>
          <a:blip r:embed="rId2"/>
          <a:stretch/>
        </p:blipFill>
        <p:spPr>
          <a:xfrm>
            <a:off x="7772760" y="228600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193" name="Picture 8" descr=""/>
          <p:cNvPicPr/>
          <p:nvPr/>
        </p:nvPicPr>
        <p:blipFill>
          <a:blip r:embed="rId3"/>
          <a:stretch/>
        </p:blipFill>
        <p:spPr>
          <a:xfrm>
            <a:off x="7851240" y="4500720"/>
            <a:ext cx="1292400" cy="2356920"/>
          </a:xfrm>
          <a:prstGeom prst="rect">
            <a:avLst/>
          </a:prstGeom>
          <a:ln>
            <a:noFill/>
          </a:ln>
        </p:spPr>
      </p:pic>
      <p:pic>
        <p:nvPicPr>
          <p:cNvPr id="194" name="Picture 8" descr=""/>
          <p:cNvPicPr/>
          <p:nvPr/>
        </p:nvPicPr>
        <p:blipFill>
          <a:blip r:embed="rId4"/>
          <a:stretch/>
        </p:blipFill>
        <p:spPr>
          <a:xfrm rot="16200000">
            <a:off x="564480" y="507924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195" name="Picture 8" descr=""/>
          <p:cNvPicPr/>
          <p:nvPr/>
        </p:nvPicPr>
        <p:blipFill>
          <a:blip r:embed="rId5"/>
          <a:stretch/>
        </p:blipFill>
        <p:spPr>
          <a:xfrm rot="16200000">
            <a:off x="2850480" y="507924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196" name="Picture 8" descr=""/>
          <p:cNvPicPr/>
          <p:nvPr/>
        </p:nvPicPr>
        <p:blipFill>
          <a:blip r:embed="rId6"/>
          <a:stretch/>
        </p:blipFill>
        <p:spPr>
          <a:xfrm rot="16200000">
            <a:off x="5136480" y="507924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197" name="Picture 8" descr=""/>
          <p:cNvPicPr/>
          <p:nvPr/>
        </p:nvPicPr>
        <p:blipFill>
          <a:blip r:embed="rId7"/>
          <a:stretch/>
        </p:blipFill>
        <p:spPr>
          <a:xfrm rot="16200000">
            <a:off x="7208280" y="5079240"/>
            <a:ext cx="1370880" cy="2499840"/>
          </a:xfrm>
          <a:prstGeom prst="rect">
            <a:avLst/>
          </a:prstGeom>
          <a:ln>
            <a:noFill/>
          </a:ln>
        </p:spPr>
      </p:pic>
      <p:sp>
        <p:nvSpPr>
          <p:cNvPr id="198" name="CustomShape 3"/>
          <p:cNvSpPr/>
          <p:nvPr/>
        </p:nvSpPr>
        <p:spPr>
          <a:xfrm>
            <a:off x="755640" y="476640"/>
            <a:ext cx="7017120" cy="5088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Сьогодні учитель уже не ретранслятор навчальної інформації, а консультант, що докорінно змінює його функції в освітньому процесі.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Під час роботи офлайн необхідно до кожного обраного виду роботи надати для учнів коментарі – інструкції щодо виконання завдань.</a:t>
            </a:r>
            <a:endParaRPr b="0" lang="uk-UA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Матеріали для дистанційного навчання зібрані на численних ресурсах:</a:t>
            </a:r>
            <a:endParaRPr b="0" lang="uk-UA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EdEra, Prometheus, ILearn, ,,На урок”;</a:t>
            </a:r>
            <a:endParaRPr b="0" lang="uk-UA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«Всеукраїнська школа онлайн»;</a:t>
            </a:r>
            <a:endParaRPr b="0" lang="uk-UA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,,Лайфхаки з української мови” (на платформі EdEra);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2400" spc="-1" strike="noStrike">
              <a:latin typeface="Arial"/>
            </a:endParaRPr>
          </a:p>
        </p:txBody>
      </p:sp>
    </p:spTree>
  </p:cSld>
  <p:timing>
    <p:tnLst>
      <p:par>
        <p:cTn id="165" dur="indefinite" restart="never" nodeType="tmRoot">
          <p:childTnLst>
            <p:seq>
              <p:cTn id="166" dur="indefinite" nodeType="mainSeq"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nodeType="after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7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8" descr=""/>
          <p:cNvPicPr/>
          <p:nvPr/>
        </p:nvPicPr>
        <p:blipFill>
          <a:blip r:embed="rId1"/>
          <a:stretch/>
        </p:blipFill>
        <p:spPr>
          <a:xfrm>
            <a:off x="7772760" y="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92" name="Picture 8" descr=""/>
          <p:cNvPicPr/>
          <p:nvPr/>
        </p:nvPicPr>
        <p:blipFill>
          <a:blip r:embed="rId2"/>
          <a:stretch/>
        </p:blipFill>
        <p:spPr>
          <a:xfrm>
            <a:off x="7772760" y="228600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93" name="Picture 8" descr=""/>
          <p:cNvPicPr/>
          <p:nvPr/>
        </p:nvPicPr>
        <p:blipFill>
          <a:blip r:embed="rId3"/>
          <a:stretch/>
        </p:blipFill>
        <p:spPr>
          <a:xfrm>
            <a:off x="7851240" y="4500720"/>
            <a:ext cx="1292400" cy="2356920"/>
          </a:xfrm>
          <a:prstGeom prst="rect">
            <a:avLst/>
          </a:prstGeom>
          <a:ln>
            <a:noFill/>
          </a:ln>
        </p:spPr>
      </p:pic>
      <p:sp>
        <p:nvSpPr>
          <p:cNvPr id="94" name="CustomShape 1"/>
          <p:cNvSpPr/>
          <p:nvPr/>
        </p:nvSpPr>
        <p:spPr>
          <a:xfrm>
            <a:off x="285840" y="1139040"/>
            <a:ext cx="7786440" cy="5221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  <a:spcBef>
                <a:spcPts val="561"/>
              </a:spcBef>
            </a:pP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У вересні 2020 року Кабінетом Міністрів України затверджено Державний стандарт базової середньої освіти. Державний документ</a:t>
            </a:r>
            <a:endParaRPr b="0" lang="uk-UA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ґрунтується на Законі України «Про освіту». Перелік ключових компетентностей та вмінь у Державному стандарті визначено з урахуванням «Рекомендацій Європейського Парламенту та Ради Європи щодо формування ключових компетентностей освіти впродовж життя», але доповнено з урахуванням викликів сучасного суспільства.</a:t>
            </a:r>
            <a:endParaRPr b="0" lang="uk-UA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2800" spc="-1" strike="noStrike"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dur="indefinite" nodeType="mainSeq"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1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6" dur="500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Shape 1"/>
          <p:cNvSpPr txBox="1"/>
          <p:nvPr/>
        </p:nvSpPr>
        <p:spPr>
          <a:xfrm>
            <a:off x="428760" y="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br/>
            <a:br/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" name="TextShape 2"/>
          <p:cNvSpPr txBox="1"/>
          <p:nvPr/>
        </p:nvSpPr>
        <p:spPr>
          <a:xfrm>
            <a:off x="285840" y="1071720"/>
            <a:ext cx="8229240" cy="52858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r>
              <a:rPr b="0" lang="ru-RU" sz="3200" spc="-1" strike="noStrike">
                <a:solidFill>
                  <a:srgbClr val="002060"/>
                </a:solidFill>
                <a:latin typeface="Calibri"/>
              </a:rPr>
              <a:t>       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1" name="Picture 8" descr=""/>
          <p:cNvPicPr/>
          <p:nvPr/>
        </p:nvPicPr>
        <p:blipFill>
          <a:blip r:embed="rId1"/>
          <a:stretch/>
        </p:blipFill>
        <p:spPr>
          <a:xfrm>
            <a:off x="7772760" y="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02" name="Picture 8" descr=""/>
          <p:cNvPicPr/>
          <p:nvPr/>
        </p:nvPicPr>
        <p:blipFill>
          <a:blip r:embed="rId2"/>
          <a:stretch/>
        </p:blipFill>
        <p:spPr>
          <a:xfrm>
            <a:off x="7772760" y="228600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03" name="Picture 8" descr=""/>
          <p:cNvPicPr/>
          <p:nvPr/>
        </p:nvPicPr>
        <p:blipFill>
          <a:blip r:embed="rId3"/>
          <a:stretch/>
        </p:blipFill>
        <p:spPr>
          <a:xfrm>
            <a:off x="7851240" y="4500720"/>
            <a:ext cx="1292400" cy="2356920"/>
          </a:xfrm>
          <a:prstGeom prst="rect">
            <a:avLst/>
          </a:prstGeom>
          <a:ln>
            <a:noFill/>
          </a:ln>
        </p:spPr>
      </p:pic>
      <p:pic>
        <p:nvPicPr>
          <p:cNvPr id="204" name="Picture 8" descr=""/>
          <p:cNvPicPr/>
          <p:nvPr/>
        </p:nvPicPr>
        <p:blipFill>
          <a:blip r:embed="rId4"/>
          <a:stretch/>
        </p:blipFill>
        <p:spPr>
          <a:xfrm rot="16200000">
            <a:off x="564480" y="507924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05" name="Picture 8" descr=""/>
          <p:cNvPicPr/>
          <p:nvPr/>
        </p:nvPicPr>
        <p:blipFill>
          <a:blip r:embed="rId5"/>
          <a:stretch/>
        </p:blipFill>
        <p:spPr>
          <a:xfrm rot="16200000">
            <a:off x="2850480" y="507924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06" name="Picture 8" descr=""/>
          <p:cNvPicPr/>
          <p:nvPr/>
        </p:nvPicPr>
        <p:blipFill>
          <a:blip r:embed="rId6"/>
          <a:stretch/>
        </p:blipFill>
        <p:spPr>
          <a:xfrm rot="16200000">
            <a:off x="5136480" y="507924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07" name="Picture 8" descr=""/>
          <p:cNvPicPr/>
          <p:nvPr/>
        </p:nvPicPr>
        <p:blipFill>
          <a:blip r:embed="rId7"/>
          <a:stretch/>
        </p:blipFill>
        <p:spPr>
          <a:xfrm rot="16200000">
            <a:off x="7208280" y="5079240"/>
            <a:ext cx="1370880" cy="2499840"/>
          </a:xfrm>
          <a:prstGeom prst="rect">
            <a:avLst/>
          </a:prstGeom>
          <a:ln>
            <a:noFill/>
          </a:ln>
        </p:spPr>
      </p:pic>
      <p:sp>
        <p:nvSpPr>
          <p:cNvPr id="208" name="CustomShape 3"/>
          <p:cNvSpPr/>
          <p:nvPr/>
        </p:nvSpPr>
        <p:spPr>
          <a:xfrm>
            <a:off x="323640" y="332640"/>
            <a:ext cx="7110000" cy="429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Зручні для використання електронні тренажери на </a:t>
            </a:r>
            <a:r>
              <a:rPr b="0" lang="uk-UA" sz="2800" spc="-1" strike="noStrike">
                <a:solidFill>
                  <a:srgbClr val="1f497d"/>
                </a:solidFill>
                <a:latin typeface="Times New Roman"/>
              </a:rPr>
              <a:t>https://webpen.com.ua/, </a:t>
            </a: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створені вчителями тренажери з морфології, правопису, пунктуації на</a:t>
            </a:r>
            <a:endParaRPr b="0" lang="uk-UA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ресурсах </a:t>
            </a:r>
            <a:r>
              <a:rPr b="0" lang="uk-UA" sz="2800" spc="-1" strike="noStrike">
                <a:solidFill>
                  <a:srgbClr val="1f497d"/>
                </a:solidFill>
                <a:latin typeface="Times New Roman"/>
              </a:rPr>
              <a:t>vseosvita.ua , Learning.ua</a:t>
            </a: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.</a:t>
            </a:r>
            <a:endParaRPr b="0" lang="uk-UA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Набули поширення навчально-тренувальні ресурси «Мова – ДНК нації», Be smart.</a:t>
            </a:r>
            <a:endParaRPr b="0" lang="uk-UA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Потужні можливості </a:t>
            </a:r>
            <a:r>
              <a:rPr b="0" lang="uk-UA" sz="2800" spc="-1" strike="noStrike">
                <a:solidFill>
                  <a:srgbClr val="1f497d"/>
                </a:solidFill>
                <a:latin typeface="Times New Roman"/>
              </a:rPr>
              <a:t>You Tube </a:t>
            </a: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щодо використання тематичного відеоматеріалу.</a:t>
            </a:r>
            <a:endParaRPr b="0" lang="uk-UA" sz="2800" spc="-1" strike="noStrike">
              <a:latin typeface="Arial"/>
            </a:endParaRPr>
          </a:p>
        </p:txBody>
      </p:sp>
    </p:spTree>
  </p:cSld>
  <p:timing>
    <p:tnLst>
      <p:par>
        <p:cTn id="171" dur="indefinite" restart="never" nodeType="tmRoot">
          <p:childTnLst>
            <p:seq>
              <p:cTn id="172" dur="indefinite" nodeType="mainSeq"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nodeType="after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7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Shape 1"/>
          <p:cNvSpPr txBox="1"/>
          <p:nvPr/>
        </p:nvSpPr>
        <p:spPr>
          <a:xfrm>
            <a:off x="428760" y="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1" i="1" lang="ru-RU" sz="6000" spc="-1" strike="noStrike">
                <a:solidFill>
                  <a:srgbClr val="002060"/>
                </a:solidFill>
                <a:latin typeface="Calibri"/>
              </a:rPr>
              <a:t> </a:t>
            </a:r>
            <a:endParaRPr b="0" lang="ru-RU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0" name="TextShape 2"/>
          <p:cNvSpPr txBox="1"/>
          <p:nvPr/>
        </p:nvSpPr>
        <p:spPr>
          <a:xfrm>
            <a:off x="285840" y="1071720"/>
            <a:ext cx="8229240" cy="52858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1" name="Picture 8" descr=""/>
          <p:cNvPicPr/>
          <p:nvPr/>
        </p:nvPicPr>
        <p:blipFill>
          <a:blip r:embed="rId1"/>
          <a:stretch/>
        </p:blipFill>
        <p:spPr>
          <a:xfrm>
            <a:off x="7772760" y="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12" name="Picture 8" descr=""/>
          <p:cNvPicPr/>
          <p:nvPr/>
        </p:nvPicPr>
        <p:blipFill>
          <a:blip r:embed="rId2"/>
          <a:stretch/>
        </p:blipFill>
        <p:spPr>
          <a:xfrm>
            <a:off x="7772760" y="228600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13" name="Picture 8" descr=""/>
          <p:cNvPicPr/>
          <p:nvPr/>
        </p:nvPicPr>
        <p:blipFill>
          <a:blip r:embed="rId3"/>
          <a:stretch/>
        </p:blipFill>
        <p:spPr>
          <a:xfrm>
            <a:off x="7851240" y="4500720"/>
            <a:ext cx="1292400" cy="2356920"/>
          </a:xfrm>
          <a:prstGeom prst="rect">
            <a:avLst/>
          </a:prstGeom>
          <a:ln>
            <a:noFill/>
          </a:ln>
        </p:spPr>
      </p:pic>
      <p:pic>
        <p:nvPicPr>
          <p:cNvPr id="214" name="Picture 8" descr=""/>
          <p:cNvPicPr/>
          <p:nvPr/>
        </p:nvPicPr>
        <p:blipFill>
          <a:blip r:embed="rId4"/>
          <a:stretch/>
        </p:blipFill>
        <p:spPr>
          <a:xfrm rot="16200000">
            <a:off x="564480" y="507924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15" name="Picture 8" descr=""/>
          <p:cNvPicPr/>
          <p:nvPr/>
        </p:nvPicPr>
        <p:blipFill>
          <a:blip r:embed="rId5"/>
          <a:stretch/>
        </p:blipFill>
        <p:spPr>
          <a:xfrm rot="16200000">
            <a:off x="2850480" y="507924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16" name="Picture 8" descr=""/>
          <p:cNvPicPr/>
          <p:nvPr/>
        </p:nvPicPr>
        <p:blipFill>
          <a:blip r:embed="rId6"/>
          <a:stretch/>
        </p:blipFill>
        <p:spPr>
          <a:xfrm rot="16200000">
            <a:off x="5136480" y="507924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17" name="Picture 8" descr=""/>
          <p:cNvPicPr/>
          <p:nvPr/>
        </p:nvPicPr>
        <p:blipFill>
          <a:blip r:embed="rId7"/>
          <a:stretch/>
        </p:blipFill>
        <p:spPr>
          <a:xfrm rot="16200000">
            <a:off x="7208280" y="5079240"/>
            <a:ext cx="1370880" cy="2499840"/>
          </a:xfrm>
          <a:prstGeom prst="rect">
            <a:avLst/>
          </a:prstGeom>
          <a:ln>
            <a:noFill/>
          </a:ln>
        </p:spPr>
      </p:pic>
      <p:sp>
        <p:nvSpPr>
          <p:cNvPr id="218" name="CustomShape 3"/>
          <p:cNvSpPr/>
          <p:nvPr/>
        </p:nvSpPr>
        <p:spPr>
          <a:xfrm>
            <a:off x="755640" y="476640"/>
            <a:ext cx="7017120" cy="46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9" name="CustomShape 4"/>
          <p:cNvSpPr/>
          <p:nvPr/>
        </p:nvSpPr>
        <p:spPr>
          <a:xfrm>
            <a:off x="251640" y="1567800"/>
            <a:ext cx="7893360" cy="280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uk-UA" sz="4000" spc="-1" strike="noStrike">
                <a:solidFill>
                  <a:srgbClr val="ff0000"/>
                </a:solidFill>
                <a:latin typeface="Times New Roman"/>
              </a:rPr>
              <a:t>Методичні рекомендації про викладання української літератури </a:t>
            </a:r>
            <a:endParaRPr b="0" lang="uk-UA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uk-UA" sz="4000" spc="-1" strike="noStrike">
                <a:solidFill>
                  <a:srgbClr val="ff0000"/>
                </a:solidFill>
                <a:latin typeface="Times New Roman"/>
              </a:rPr>
              <a:t>у 2021/2022 навчальному році</a:t>
            </a:r>
            <a:endParaRPr b="0" lang="uk-UA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uk-UA" sz="4000" spc="-1" strike="noStrike">
              <a:latin typeface="Arial"/>
            </a:endParaRPr>
          </a:p>
        </p:txBody>
      </p:sp>
    </p:spTree>
  </p:cSld>
  <p:timing>
    <p:tnLst>
      <p:par>
        <p:cTn id="177" dur="indefinite" restart="never" nodeType="tmRoot">
          <p:childTnLst>
            <p:seq>
              <p:cTn id="178" dur="indefinite" nodeType="mainSeq"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nodeType="after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8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extShape 1"/>
          <p:cNvSpPr txBox="1"/>
          <p:nvPr/>
        </p:nvSpPr>
        <p:spPr>
          <a:xfrm>
            <a:off x="428760" y="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1" i="1" lang="ru-RU" sz="6000" spc="-1" strike="noStrike">
                <a:solidFill>
                  <a:srgbClr val="002060"/>
                </a:solidFill>
                <a:latin typeface="Calibri"/>
              </a:rPr>
              <a:t> </a:t>
            </a:r>
            <a:endParaRPr b="0" lang="ru-RU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1" name="TextShape 2"/>
          <p:cNvSpPr txBox="1"/>
          <p:nvPr/>
        </p:nvSpPr>
        <p:spPr>
          <a:xfrm>
            <a:off x="285840" y="1071720"/>
            <a:ext cx="8229240" cy="52858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2" name="Picture 8" descr=""/>
          <p:cNvPicPr/>
          <p:nvPr/>
        </p:nvPicPr>
        <p:blipFill>
          <a:blip r:embed="rId1"/>
          <a:stretch/>
        </p:blipFill>
        <p:spPr>
          <a:xfrm>
            <a:off x="7772760" y="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23" name="Picture 8" descr=""/>
          <p:cNvPicPr/>
          <p:nvPr/>
        </p:nvPicPr>
        <p:blipFill>
          <a:blip r:embed="rId2"/>
          <a:stretch/>
        </p:blipFill>
        <p:spPr>
          <a:xfrm>
            <a:off x="7772760" y="228600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24" name="Picture 8" descr=""/>
          <p:cNvPicPr/>
          <p:nvPr/>
        </p:nvPicPr>
        <p:blipFill>
          <a:blip r:embed="rId3"/>
          <a:stretch/>
        </p:blipFill>
        <p:spPr>
          <a:xfrm>
            <a:off x="7851240" y="4500720"/>
            <a:ext cx="1292400" cy="2356920"/>
          </a:xfrm>
          <a:prstGeom prst="rect">
            <a:avLst/>
          </a:prstGeom>
          <a:ln>
            <a:noFill/>
          </a:ln>
        </p:spPr>
      </p:pic>
      <p:pic>
        <p:nvPicPr>
          <p:cNvPr id="225" name="Picture 8" descr=""/>
          <p:cNvPicPr/>
          <p:nvPr/>
        </p:nvPicPr>
        <p:blipFill>
          <a:blip r:embed="rId4"/>
          <a:stretch/>
        </p:blipFill>
        <p:spPr>
          <a:xfrm rot="16200000">
            <a:off x="564480" y="507924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26" name="Picture 8" descr=""/>
          <p:cNvPicPr/>
          <p:nvPr/>
        </p:nvPicPr>
        <p:blipFill>
          <a:blip r:embed="rId5"/>
          <a:stretch/>
        </p:blipFill>
        <p:spPr>
          <a:xfrm rot="16200000">
            <a:off x="2850480" y="507924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27" name="Picture 8" descr=""/>
          <p:cNvPicPr/>
          <p:nvPr/>
        </p:nvPicPr>
        <p:blipFill>
          <a:blip r:embed="rId6"/>
          <a:stretch/>
        </p:blipFill>
        <p:spPr>
          <a:xfrm rot="16200000">
            <a:off x="5136480" y="507924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28" name="Picture 8" descr=""/>
          <p:cNvPicPr/>
          <p:nvPr/>
        </p:nvPicPr>
        <p:blipFill>
          <a:blip r:embed="rId7"/>
          <a:stretch/>
        </p:blipFill>
        <p:spPr>
          <a:xfrm rot="16200000">
            <a:off x="7208280" y="5079240"/>
            <a:ext cx="1370880" cy="2499840"/>
          </a:xfrm>
          <a:prstGeom prst="rect">
            <a:avLst/>
          </a:prstGeom>
          <a:ln>
            <a:noFill/>
          </a:ln>
        </p:spPr>
      </p:pic>
      <p:sp>
        <p:nvSpPr>
          <p:cNvPr id="229" name="CustomShape 3"/>
          <p:cNvSpPr/>
          <p:nvPr/>
        </p:nvSpPr>
        <p:spPr>
          <a:xfrm>
            <a:off x="467640" y="332640"/>
            <a:ext cx="6390000" cy="521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У  2020/2021 навчальному році вивчення української літератури в 5 – 9 класах здійснюватиметься за навчальною програмою зі змінами, затвердженими наказом МОН від 07.06.2017 № 804;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у 10-11 класах – за навчальними програмами (рівень стандарту та профільний рівень), затвердженими наказом МОН від 23.10.2017 № 1407.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Навчальні програми розміщені на офіційному сайті МОН за покликанням </a:t>
            </a:r>
            <a:r>
              <a:rPr b="0" lang="uk-UA" sz="2400" spc="-1" strike="noStrike">
                <a:solidFill>
                  <a:srgbClr val="1f497d"/>
                </a:solidFill>
                <a:latin typeface="Times New Roman"/>
              </a:rPr>
              <a:t>https://mon.gov.ua/ua/osvita/zagalna-serednya-osvita/navchalni-programi</a:t>
            </a:r>
            <a:endParaRPr b="0" lang="uk-UA" sz="2400" spc="-1" strike="noStrike">
              <a:latin typeface="Arial"/>
            </a:endParaRPr>
          </a:p>
        </p:txBody>
      </p:sp>
    </p:spTree>
  </p:cSld>
  <p:timing>
    <p:tnLst>
      <p:par>
        <p:cTn id="183" dur="indefinite" restart="never" nodeType="tmRoot">
          <p:childTnLst>
            <p:seq>
              <p:cTn id="184" dur="indefinite" nodeType="mainSeq"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nodeType="after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88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extShape 1"/>
          <p:cNvSpPr txBox="1"/>
          <p:nvPr/>
        </p:nvSpPr>
        <p:spPr>
          <a:xfrm>
            <a:off x="428760" y="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1" i="1" lang="ru-RU" sz="6000" spc="-1" strike="noStrike">
                <a:solidFill>
                  <a:srgbClr val="002060"/>
                </a:solidFill>
                <a:latin typeface="Calibri"/>
              </a:rPr>
              <a:t> </a:t>
            </a:r>
            <a:endParaRPr b="0" lang="ru-RU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1" name="TextShape 2"/>
          <p:cNvSpPr txBox="1"/>
          <p:nvPr/>
        </p:nvSpPr>
        <p:spPr>
          <a:xfrm>
            <a:off x="285840" y="1071720"/>
            <a:ext cx="8229240" cy="52858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32" name="Picture 8" descr=""/>
          <p:cNvPicPr/>
          <p:nvPr/>
        </p:nvPicPr>
        <p:blipFill>
          <a:blip r:embed="rId1"/>
          <a:stretch/>
        </p:blipFill>
        <p:spPr>
          <a:xfrm>
            <a:off x="7772760" y="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33" name="Picture 8" descr=""/>
          <p:cNvPicPr/>
          <p:nvPr/>
        </p:nvPicPr>
        <p:blipFill>
          <a:blip r:embed="rId2"/>
          <a:stretch/>
        </p:blipFill>
        <p:spPr>
          <a:xfrm>
            <a:off x="7772760" y="228600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34" name="Picture 8" descr=""/>
          <p:cNvPicPr/>
          <p:nvPr/>
        </p:nvPicPr>
        <p:blipFill>
          <a:blip r:embed="rId3"/>
          <a:stretch/>
        </p:blipFill>
        <p:spPr>
          <a:xfrm>
            <a:off x="7851240" y="4500720"/>
            <a:ext cx="1292400" cy="2356920"/>
          </a:xfrm>
          <a:prstGeom prst="rect">
            <a:avLst/>
          </a:prstGeom>
          <a:ln>
            <a:noFill/>
          </a:ln>
        </p:spPr>
      </p:pic>
      <p:pic>
        <p:nvPicPr>
          <p:cNvPr id="235" name="Picture 8" descr=""/>
          <p:cNvPicPr/>
          <p:nvPr/>
        </p:nvPicPr>
        <p:blipFill>
          <a:blip r:embed="rId4"/>
          <a:stretch/>
        </p:blipFill>
        <p:spPr>
          <a:xfrm rot="16200000">
            <a:off x="564480" y="507924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36" name="Picture 8" descr=""/>
          <p:cNvPicPr/>
          <p:nvPr/>
        </p:nvPicPr>
        <p:blipFill>
          <a:blip r:embed="rId5"/>
          <a:stretch/>
        </p:blipFill>
        <p:spPr>
          <a:xfrm rot="16200000">
            <a:off x="2850480" y="507924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37" name="Picture 8" descr=""/>
          <p:cNvPicPr/>
          <p:nvPr/>
        </p:nvPicPr>
        <p:blipFill>
          <a:blip r:embed="rId6"/>
          <a:stretch/>
        </p:blipFill>
        <p:spPr>
          <a:xfrm rot="16200000">
            <a:off x="5136480" y="507924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38" name="Picture 8" descr=""/>
          <p:cNvPicPr/>
          <p:nvPr/>
        </p:nvPicPr>
        <p:blipFill>
          <a:blip r:embed="rId7"/>
          <a:stretch/>
        </p:blipFill>
        <p:spPr>
          <a:xfrm rot="16200000">
            <a:off x="7208280" y="5079240"/>
            <a:ext cx="1370880" cy="2499840"/>
          </a:xfrm>
          <a:prstGeom prst="rect">
            <a:avLst/>
          </a:prstGeom>
          <a:ln>
            <a:noFill/>
          </a:ln>
        </p:spPr>
      </p:pic>
      <p:sp>
        <p:nvSpPr>
          <p:cNvPr id="239" name="CustomShape 3"/>
          <p:cNvSpPr/>
          <p:nvPr/>
        </p:nvSpPr>
        <p:spPr>
          <a:xfrm>
            <a:off x="395640" y="332640"/>
            <a:ext cx="7272360" cy="484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Звертаємо особливу увагу на те, що запропонована кількість годин на вивчення кожного розділу чи підрозділу є орієнтовною</a:t>
            </a:r>
            <a:r>
              <a:rPr b="1" lang="uk-UA" sz="2400" spc="-1" strike="noStrike">
                <a:solidFill>
                  <a:srgbClr val="000000"/>
                </a:solidFill>
                <a:latin typeface="Times New Roman"/>
              </a:rPr>
              <a:t>, </a:t>
            </a:r>
            <a:r>
              <a:rPr b="1" lang="uk-UA" sz="2400" spc="-1" strike="noStrike">
                <a:solidFill>
                  <a:srgbClr val="ff0000"/>
                </a:solidFill>
                <a:latin typeface="Times New Roman"/>
              </a:rPr>
              <a:t>учитель може її перерозподіляти на власний розсуд. </a:t>
            </a: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Резервний час учитель може використовувати також довільно, зокрема для збільшення кількості годин на вивчення окремого твору, для уроків розвитку мовлення, контрольного оцінювання, творчих та інших робіт (екскурсій, диспутів, семінарів тощо).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 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Запроваджено (*) – для творів, які не є обов’язковими, їх можна розглядати додатково, за вибором учителя, наявністю часу або самостійно.</a:t>
            </a:r>
            <a:endParaRPr b="0" lang="uk-UA" sz="2400" spc="-1" strike="noStrike">
              <a:latin typeface="Arial"/>
            </a:endParaRPr>
          </a:p>
        </p:txBody>
      </p:sp>
    </p:spTree>
  </p:cSld>
  <p:timing>
    <p:tnLst>
      <p:par>
        <p:cTn id="189" dur="indefinite" restart="never" nodeType="tmRoot">
          <p:childTnLst>
            <p:seq>
              <p:cTn id="190" dur="indefinite" nodeType="mainSeq"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nodeType="after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9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extShape 1"/>
          <p:cNvSpPr txBox="1"/>
          <p:nvPr/>
        </p:nvSpPr>
        <p:spPr>
          <a:xfrm>
            <a:off x="428760" y="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1" i="1" lang="ru-RU" sz="6000" spc="-1" strike="noStrike">
                <a:solidFill>
                  <a:srgbClr val="002060"/>
                </a:solidFill>
                <a:latin typeface="Calibri"/>
              </a:rPr>
              <a:t> </a:t>
            </a:r>
            <a:endParaRPr b="0" lang="ru-RU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1" name="TextShape 2"/>
          <p:cNvSpPr txBox="1"/>
          <p:nvPr/>
        </p:nvSpPr>
        <p:spPr>
          <a:xfrm>
            <a:off x="285840" y="1071720"/>
            <a:ext cx="8229240" cy="52858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2" name="Picture 8" descr=""/>
          <p:cNvPicPr/>
          <p:nvPr/>
        </p:nvPicPr>
        <p:blipFill>
          <a:blip r:embed="rId1"/>
          <a:stretch/>
        </p:blipFill>
        <p:spPr>
          <a:xfrm>
            <a:off x="7772760" y="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43" name="Picture 8" descr=""/>
          <p:cNvPicPr/>
          <p:nvPr/>
        </p:nvPicPr>
        <p:blipFill>
          <a:blip r:embed="rId2"/>
          <a:stretch/>
        </p:blipFill>
        <p:spPr>
          <a:xfrm>
            <a:off x="7772760" y="228600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44" name="Picture 8" descr=""/>
          <p:cNvPicPr/>
          <p:nvPr/>
        </p:nvPicPr>
        <p:blipFill>
          <a:blip r:embed="rId3"/>
          <a:stretch/>
        </p:blipFill>
        <p:spPr>
          <a:xfrm>
            <a:off x="7851240" y="4500720"/>
            <a:ext cx="1292400" cy="2356920"/>
          </a:xfrm>
          <a:prstGeom prst="rect">
            <a:avLst/>
          </a:prstGeom>
          <a:ln>
            <a:noFill/>
          </a:ln>
        </p:spPr>
      </p:pic>
      <p:pic>
        <p:nvPicPr>
          <p:cNvPr id="245" name="Picture 8" descr=""/>
          <p:cNvPicPr/>
          <p:nvPr/>
        </p:nvPicPr>
        <p:blipFill>
          <a:blip r:embed="rId4"/>
          <a:stretch/>
        </p:blipFill>
        <p:spPr>
          <a:xfrm rot="16200000">
            <a:off x="564480" y="507924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46" name="Picture 8" descr=""/>
          <p:cNvPicPr/>
          <p:nvPr/>
        </p:nvPicPr>
        <p:blipFill>
          <a:blip r:embed="rId5"/>
          <a:stretch/>
        </p:blipFill>
        <p:spPr>
          <a:xfrm rot="16200000">
            <a:off x="2850480" y="507924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47" name="Picture 8" descr=""/>
          <p:cNvPicPr/>
          <p:nvPr/>
        </p:nvPicPr>
        <p:blipFill>
          <a:blip r:embed="rId6"/>
          <a:stretch/>
        </p:blipFill>
        <p:spPr>
          <a:xfrm rot="16200000">
            <a:off x="5136480" y="507924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48" name="Picture 8" descr=""/>
          <p:cNvPicPr/>
          <p:nvPr/>
        </p:nvPicPr>
        <p:blipFill>
          <a:blip r:embed="rId7"/>
          <a:stretch/>
        </p:blipFill>
        <p:spPr>
          <a:xfrm rot="16200000">
            <a:off x="7208280" y="5079240"/>
            <a:ext cx="1370880" cy="2499840"/>
          </a:xfrm>
          <a:prstGeom prst="rect">
            <a:avLst/>
          </a:prstGeom>
          <a:ln>
            <a:noFill/>
          </a:ln>
        </p:spPr>
      </p:pic>
      <p:sp>
        <p:nvSpPr>
          <p:cNvPr id="249" name="CustomShape 3"/>
          <p:cNvSpPr/>
          <p:nvPr/>
        </p:nvSpPr>
        <p:spPr>
          <a:xfrm>
            <a:off x="465840" y="1287000"/>
            <a:ext cx="6986160" cy="350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У навчальній програмі профільного рівня передбачено вивчення творів літератури народів України, передовсім кримських татар. Також важливим компонентом програми є «Читацький практикум», спрямований на формулювання практичних навиків усних і письмових роздумів над прочитаним у різних стильових формах.</a:t>
            </a:r>
            <a:endParaRPr b="0" lang="uk-UA" sz="2800" spc="-1" strike="noStrike">
              <a:latin typeface="Arial"/>
            </a:endParaRPr>
          </a:p>
        </p:txBody>
      </p:sp>
    </p:spTree>
  </p:cSld>
  <p:timing>
    <p:tnLst>
      <p:par>
        <p:cTn id="195" dur="indefinite" restart="never" nodeType="tmRoot">
          <p:childTnLst>
            <p:seq>
              <p:cTn id="196" dur="indefinite" nodeType="mainSeq"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nodeType="after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0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Shape 1"/>
          <p:cNvSpPr txBox="1"/>
          <p:nvPr/>
        </p:nvSpPr>
        <p:spPr>
          <a:xfrm>
            <a:off x="428760" y="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1" i="1" lang="ru-RU" sz="6000" spc="-1" strike="noStrike">
                <a:solidFill>
                  <a:srgbClr val="002060"/>
                </a:solidFill>
                <a:latin typeface="Calibri"/>
              </a:rPr>
              <a:t> </a:t>
            </a:r>
            <a:endParaRPr b="0" lang="ru-RU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1" name="TextShape 2"/>
          <p:cNvSpPr txBox="1"/>
          <p:nvPr/>
        </p:nvSpPr>
        <p:spPr>
          <a:xfrm>
            <a:off x="285840" y="1071720"/>
            <a:ext cx="8229240" cy="52858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2" name="Picture 8" descr=""/>
          <p:cNvPicPr/>
          <p:nvPr/>
        </p:nvPicPr>
        <p:blipFill>
          <a:blip r:embed="rId1"/>
          <a:stretch/>
        </p:blipFill>
        <p:spPr>
          <a:xfrm>
            <a:off x="7772760" y="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53" name="Picture 8" descr=""/>
          <p:cNvPicPr/>
          <p:nvPr/>
        </p:nvPicPr>
        <p:blipFill>
          <a:blip r:embed="rId2"/>
          <a:stretch/>
        </p:blipFill>
        <p:spPr>
          <a:xfrm>
            <a:off x="7772760" y="228600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54" name="Picture 8" descr=""/>
          <p:cNvPicPr/>
          <p:nvPr/>
        </p:nvPicPr>
        <p:blipFill>
          <a:blip r:embed="rId3"/>
          <a:stretch/>
        </p:blipFill>
        <p:spPr>
          <a:xfrm>
            <a:off x="7851240" y="4500720"/>
            <a:ext cx="1292400" cy="2356920"/>
          </a:xfrm>
          <a:prstGeom prst="rect">
            <a:avLst/>
          </a:prstGeom>
          <a:ln>
            <a:noFill/>
          </a:ln>
        </p:spPr>
      </p:pic>
      <p:pic>
        <p:nvPicPr>
          <p:cNvPr id="255" name="Picture 8" descr=""/>
          <p:cNvPicPr/>
          <p:nvPr/>
        </p:nvPicPr>
        <p:blipFill>
          <a:blip r:embed="rId4"/>
          <a:stretch/>
        </p:blipFill>
        <p:spPr>
          <a:xfrm rot="16200000">
            <a:off x="564480" y="507924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56" name="Picture 8" descr=""/>
          <p:cNvPicPr/>
          <p:nvPr/>
        </p:nvPicPr>
        <p:blipFill>
          <a:blip r:embed="rId5"/>
          <a:stretch/>
        </p:blipFill>
        <p:spPr>
          <a:xfrm rot="16200000">
            <a:off x="2850480" y="507924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57" name="Picture 8" descr=""/>
          <p:cNvPicPr/>
          <p:nvPr/>
        </p:nvPicPr>
        <p:blipFill>
          <a:blip r:embed="rId6"/>
          <a:stretch/>
        </p:blipFill>
        <p:spPr>
          <a:xfrm rot="16200000">
            <a:off x="5136480" y="507924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58" name="Picture 8" descr=""/>
          <p:cNvPicPr/>
          <p:nvPr/>
        </p:nvPicPr>
        <p:blipFill>
          <a:blip r:embed="rId7"/>
          <a:stretch/>
        </p:blipFill>
        <p:spPr>
          <a:xfrm rot="16200000">
            <a:off x="7208280" y="5079240"/>
            <a:ext cx="1370880" cy="2499840"/>
          </a:xfrm>
          <a:prstGeom prst="rect">
            <a:avLst/>
          </a:prstGeom>
          <a:ln>
            <a:noFill/>
          </a:ln>
        </p:spPr>
      </p:pic>
      <p:sp>
        <p:nvSpPr>
          <p:cNvPr id="259" name="CustomShape 3"/>
          <p:cNvSpPr/>
          <p:nvPr/>
        </p:nvSpPr>
        <p:spPr>
          <a:xfrm>
            <a:off x="395640" y="260640"/>
            <a:ext cx="6462000" cy="557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Контрольні класні твори пропонуємо давати у формі есе, мінітворів щодо розкриття певної проблеми чи образу програмового тексту тощо. Це розвиватиме самостійне творче мислення учнів і дасть їм можливість виконати роботу протягом одного уроку.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**У кожному семестрі обов’язковим є проведення двох уроків розвитку мовлення: одного уроку усного розвитку мовлення, а другого – письмового. Умовне позначення в таблиці – (у + п).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 </a:t>
            </a: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Рекомендуємо оцінку за письмовий вид роботи виставляти всім учням, за усний – кількості учнів, які відповідали протягом уроку.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 </a:t>
            </a:r>
            <a:endParaRPr b="0" lang="uk-UA" sz="2400" spc="-1" strike="noStrike">
              <a:latin typeface="Arial"/>
            </a:endParaRPr>
          </a:p>
        </p:txBody>
      </p:sp>
    </p:spTree>
  </p:cSld>
  <p:timing>
    <p:tnLst>
      <p:par>
        <p:cTn id="201" dur="indefinite" restart="never" nodeType="tmRoot">
          <p:childTnLst>
            <p:seq>
              <p:cTn id="202" dur="indefinite" nodeType="mainSeq"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nodeType="after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06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extShape 1"/>
          <p:cNvSpPr txBox="1"/>
          <p:nvPr/>
        </p:nvSpPr>
        <p:spPr>
          <a:xfrm>
            <a:off x="428760" y="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1" i="1" lang="ru-RU" sz="6000" spc="-1" strike="noStrike">
                <a:solidFill>
                  <a:srgbClr val="002060"/>
                </a:solidFill>
                <a:latin typeface="Calibri"/>
              </a:rPr>
              <a:t> </a:t>
            </a:r>
            <a:endParaRPr b="0" lang="ru-RU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1" name="TextShape 2"/>
          <p:cNvSpPr txBox="1"/>
          <p:nvPr/>
        </p:nvSpPr>
        <p:spPr>
          <a:xfrm>
            <a:off x="199440" y="644760"/>
            <a:ext cx="8315640" cy="57128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62" name="Picture 8" descr=""/>
          <p:cNvPicPr/>
          <p:nvPr/>
        </p:nvPicPr>
        <p:blipFill>
          <a:blip r:embed="rId1"/>
          <a:stretch/>
        </p:blipFill>
        <p:spPr>
          <a:xfrm>
            <a:off x="7772760" y="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63" name="Picture 8" descr=""/>
          <p:cNvPicPr/>
          <p:nvPr/>
        </p:nvPicPr>
        <p:blipFill>
          <a:blip r:embed="rId2"/>
          <a:stretch/>
        </p:blipFill>
        <p:spPr>
          <a:xfrm>
            <a:off x="7772760" y="228600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64" name="Picture 8" descr=""/>
          <p:cNvPicPr/>
          <p:nvPr/>
        </p:nvPicPr>
        <p:blipFill>
          <a:blip r:embed="rId3"/>
          <a:stretch/>
        </p:blipFill>
        <p:spPr>
          <a:xfrm>
            <a:off x="7851240" y="4500720"/>
            <a:ext cx="1292400" cy="2356920"/>
          </a:xfrm>
          <a:prstGeom prst="rect">
            <a:avLst/>
          </a:prstGeom>
          <a:ln>
            <a:noFill/>
          </a:ln>
        </p:spPr>
      </p:pic>
      <p:pic>
        <p:nvPicPr>
          <p:cNvPr id="265" name="Picture 8" descr=""/>
          <p:cNvPicPr/>
          <p:nvPr/>
        </p:nvPicPr>
        <p:blipFill>
          <a:blip r:embed="rId4"/>
          <a:stretch/>
        </p:blipFill>
        <p:spPr>
          <a:xfrm rot="16200000">
            <a:off x="564480" y="507924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66" name="Picture 8" descr=""/>
          <p:cNvPicPr/>
          <p:nvPr/>
        </p:nvPicPr>
        <p:blipFill>
          <a:blip r:embed="rId5"/>
          <a:stretch/>
        </p:blipFill>
        <p:spPr>
          <a:xfrm rot="16200000">
            <a:off x="2850480" y="507924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67" name="Picture 8" descr=""/>
          <p:cNvPicPr/>
          <p:nvPr/>
        </p:nvPicPr>
        <p:blipFill>
          <a:blip r:embed="rId6"/>
          <a:stretch/>
        </p:blipFill>
        <p:spPr>
          <a:xfrm rot="16200000">
            <a:off x="5136480" y="507924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68" name="Picture 8" descr=""/>
          <p:cNvPicPr/>
          <p:nvPr/>
        </p:nvPicPr>
        <p:blipFill>
          <a:blip r:embed="rId7"/>
          <a:stretch/>
        </p:blipFill>
        <p:spPr>
          <a:xfrm rot="16200000">
            <a:off x="7208280" y="5079240"/>
            <a:ext cx="1370880" cy="2499840"/>
          </a:xfrm>
          <a:prstGeom prst="rect">
            <a:avLst/>
          </a:prstGeom>
          <a:ln>
            <a:noFill/>
          </a:ln>
        </p:spPr>
      </p:pic>
      <p:sp>
        <p:nvSpPr>
          <p:cNvPr id="269" name="CustomShape 3"/>
          <p:cNvSpPr/>
          <p:nvPr/>
        </p:nvSpPr>
        <p:spPr>
          <a:xfrm>
            <a:off x="323640" y="980640"/>
            <a:ext cx="7200360" cy="447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Оцінку </a:t>
            </a:r>
            <a:r>
              <a:rPr b="0" lang="uk-UA" sz="2400" spc="-1" strike="noStrike">
                <a:solidFill>
                  <a:srgbClr val="ff0000"/>
                </a:solidFill>
                <a:latin typeface="Times New Roman"/>
              </a:rPr>
              <a:t>за ведення зошита </a:t>
            </a: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з української літератури виставляють у кожному класі окремою колонкою в журналі </a:t>
            </a:r>
            <a:r>
              <a:rPr b="0" lang="uk-UA" sz="2400" spc="-1" strike="noStrike">
                <a:solidFill>
                  <a:srgbClr val="ff0000"/>
                </a:solidFill>
                <a:latin typeface="Times New Roman"/>
              </a:rPr>
              <a:t>раз на місяць і враховують як поточну до найближчої тематичної</a:t>
            </a: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. Під час оцінювання зошита з української літератури слід ураховувати наявність різних видів робіт; грамотність (якість виконання робіт); охайність; уміння правильно оформлювати роботи (дотримання вимог орфографічного режиму). </a:t>
            </a:r>
            <a:r>
              <a:rPr b="0" lang="uk-UA" sz="2400" spc="-1" strike="noStrike">
                <a:solidFill>
                  <a:srgbClr val="ff0000"/>
                </a:solidFill>
                <a:latin typeface="Times New Roman"/>
              </a:rPr>
              <a:t>У разі відсутності учня на уроці протягом місяця рекомендуємо в колонці за ведення зошита зазначати н/о (нема оцінки).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2400" spc="-1" strike="noStrike">
              <a:latin typeface="Arial"/>
            </a:endParaRPr>
          </a:p>
        </p:txBody>
      </p:sp>
    </p:spTree>
  </p:cSld>
  <p:timing>
    <p:tnLst>
      <p:par>
        <p:cTn id="207" dur="indefinite" restart="never" nodeType="tmRoot">
          <p:childTnLst>
            <p:seq>
              <p:cTn id="208" dur="indefinite" nodeType="mainSeq"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nodeType="after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1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extShape 1"/>
          <p:cNvSpPr txBox="1"/>
          <p:nvPr/>
        </p:nvSpPr>
        <p:spPr>
          <a:xfrm>
            <a:off x="428760" y="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1" i="1" lang="ru-RU" sz="6000" spc="-1" strike="noStrike">
                <a:solidFill>
                  <a:srgbClr val="002060"/>
                </a:solidFill>
                <a:latin typeface="Calibri"/>
              </a:rPr>
              <a:t> </a:t>
            </a:r>
            <a:endParaRPr b="0" lang="ru-RU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1" name="TextShape 2"/>
          <p:cNvSpPr txBox="1"/>
          <p:nvPr/>
        </p:nvSpPr>
        <p:spPr>
          <a:xfrm>
            <a:off x="285840" y="1071720"/>
            <a:ext cx="8229240" cy="52858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2" name="Picture 8" descr=""/>
          <p:cNvPicPr/>
          <p:nvPr/>
        </p:nvPicPr>
        <p:blipFill>
          <a:blip r:embed="rId1"/>
          <a:stretch/>
        </p:blipFill>
        <p:spPr>
          <a:xfrm>
            <a:off x="7772760" y="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73" name="Picture 8" descr=""/>
          <p:cNvPicPr/>
          <p:nvPr/>
        </p:nvPicPr>
        <p:blipFill>
          <a:blip r:embed="rId2"/>
          <a:stretch/>
        </p:blipFill>
        <p:spPr>
          <a:xfrm>
            <a:off x="7772760" y="228600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74" name="Picture 8" descr=""/>
          <p:cNvPicPr/>
          <p:nvPr/>
        </p:nvPicPr>
        <p:blipFill>
          <a:blip r:embed="rId3"/>
          <a:stretch/>
        </p:blipFill>
        <p:spPr>
          <a:xfrm>
            <a:off x="7851240" y="4500720"/>
            <a:ext cx="1292400" cy="2356920"/>
          </a:xfrm>
          <a:prstGeom prst="rect">
            <a:avLst/>
          </a:prstGeom>
          <a:ln>
            <a:noFill/>
          </a:ln>
        </p:spPr>
      </p:pic>
      <p:pic>
        <p:nvPicPr>
          <p:cNvPr id="275" name="Picture 8" descr=""/>
          <p:cNvPicPr/>
          <p:nvPr/>
        </p:nvPicPr>
        <p:blipFill>
          <a:blip r:embed="rId4"/>
          <a:stretch/>
        </p:blipFill>
        <p:spPr>
          <a:xfrm rot="16200000">
            <a:off x="564480" y="507924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76" name="Picture 8" descr=""/>
          <p:cNvPicPr/>
          <p:nvPr/>
        </p:nvPicPr>
        <p:blipFill>
          <a:blip r:embed="rId5"/>
          <a:stretch/>
        </p:blipFill>
        <p:spPr>
          <a:xfrm rot="16200000">
            <a:off x="2850480" y="507924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77" name="Picture 8" descr=""/>
          <p:cNvPicPr/>
          <p:nvPr/>
        </p:nvPicPr>
        <p:blipFill>
          <a:blip r:embed="rId6"/>
          <a:stretch/>
        </p:blipFill>
        <p:spPr>
          <a:xfrm rot="16200000">
            <a:off x="5136480" y="507924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78" name="Picture 8" descr=""/>
          <p:cNvPicPr/>
          <p:nvPr/>
        </p:nvPicPr>
        <p:blipFill>
          <a:blip r:embed="rId7"/>
          <a:stretch/>
        </p:blipFill>
        <p:spPr>
          <a:xfrm rot="16200000">
            <a:off x="7208280" y="5079240"/>
            <a:ext cx="1370880" cy="2499840"/>
          </a:xfrm>
          <a:prstGeom prst="rect">
            <a:avLst/>
          </a:prstGeom>
          <a:ln>
            <a:noFill/>
          </a:ln>
        </p:spPr>
      </p:pic>
      <p:sp>
        <p:nvSpPr>
          <p:cNvPr id="279" name="CustomShape 3"/>
          <p:cNvSpPr/>
          <p:nvPr/>
        </p:nvSpPr>
        <p:spPr>
          <a:xfrm>
            <a:off x="611640" y="692640"/>
            <a:ext cx="6806880" cy="435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Оцінка за </a:t>
            </a:r>
            <a:r>
              <a:rPr b="0" lang="uk-UA" sz="2800" spc="-1" strike="noStrike">
                <a:solidFill>
                  <a:srgbClr val="ff0000"/>
                </a:solidFill>
                <a:latin typeface="Times New Roman"/>
              </a:rPr>
              <a:t>контрольний твір </a:t>
            </a: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з української літератури є </a:t>
            </a:r>
            <a:r>
              <a:rPr b="0" lang="uk-UA" sz="2800" spc="-1" strike="noStrike">
                <a:solidFill>
                  <a:srgbClr val="ff0000"/>
                </a:solidFill>
                <a:latin typeface="Times New Roman"/>
              </a:rPr>
              <a:t>середнім арифметичним </a:t>
            </a: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за зміст і грамотність, яку виставляють у колонці з датою написання роботи. Надпис у журнальній колонці «Твір» не робиться.</a:t>
            </a:r>
            <a:endParaRPr b="0" lang="uk-UA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 </a:t>
            </a:r>
            <a:endParaRPr b="0" lang="uk-UA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Оцінку за </a:t>
            </a:r>
            <a:r>
              <a:rPr b="0" lang="uk-UA" sz="2800" spc="-1" strike="noStrike">
                <a:solidFill>
                  <a:srgbClr val="ff0000"/>
                </a:solidFill>
                <a:latin typeface="Times New Roman"/>
              </a:rPr>
              <a:t>читання напам’ять </a:t>
            </a: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творів з української літератури виставляють колонку без дати з надписом «Напам’ять».</a:t>
            </a:r>
            <a:endParaRPr b="0" lang="uk-UA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2800" spc="-1" strike="noStrike">
              <a:latin typeface="Arial"/>
            </a:endParaRPr>
          </a:p>
        </p:txBody>
      </p:sp>
    </p:spTree>
  </p:cSld>
  <p:timing>
    <p:tnLst>
      <p:par>
        <p:cTn id="213" dur="indefinite" restart="never" nodeType="tmRoot">
          <p:childTnLst>
            <p:seq>
              <p:cTn id="214" dur="indefinite" nodeType="mainSeq"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nodeType="after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18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extShape 1"/>
          <p:cNvSpPr txBox="1"/>
          <p:nvPr/>
        </p:nvSpPr>
        <p:spPr>
          <a:xfrm>
            <a:off x="428760" y="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1" i="1" lang="ru-RU" sz="6000" spc="-1" strike="noStrike">
                <a:solidFill>
                  <a:srgbClr val="002060"/>
                </a:solidFill>
                <a:latin typeface="Calibri"/>
              </a:rPr>
              <a:t> </a:t>
            </a:r>
            <a:endParaRPr b="0" lang="ru-RU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1" name="TextShape 2"/>
          <p:cNvSpPr txBox="1"/>
          <p:nvPr/>
        </p:nvSpPr>
        <p:spPr>
          <a:xfrm>
            <a:off x="285840" y="1071720"/>
            <a:ext cx="8229240" cy="52858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82" name="Picture 8" descr=""/>
          <p:cNvPicPr/>
          <p:nvPr/>
        </p:nvPicPr>
        <p:blipFill>
          <a:blip r:embed="rId1"/>
          <a:stretch/>
        </p:blipFill>
        <p:spPr>
          <a:xfrm>
            <a:off x="7772760" y="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83" name="Picture 8" descr=""/>
          <p:cNvPicPr/>
          <p:nvPr/>
        </p:nvPicPr>
        <p:blipFill>
          <a:blip r:embed="rId2"/>
          <a:stretch/>
        </p:blipFill>
        <p:spPr>
          <a:xfrm>
            <a:off x="7772760" y="228600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84" name="Picture 8" descr=""/>
          <p:cNvPicPr/>
          <p:nvPr/>
        </p:nvPicPr>
        <p:blipFill>
          <a:blip r:embed="rId3"/>
          <a:stretch/>
        </p:blipFill>
        <p:spPr>
          <a:xfrm>
            <a:off x="7851240" y="4500720"/>
            <a:ext cx="1292400" cy="2356920"/>
          </a:xfrm>
          <a:prstGeom prst="rect">
            <a:avLst/>
          </a:prstGeom>
          <a:ln>
            <a:noFill/>
          </a:ln>
        </p:spPr>
      </p:pic>
      <p:pic>
        <p:nvPicPr>
          <p:cNvPr id="285" name="Picture 8" descr=""/>
          <p:cNvPicPr/>
          <p:nvPr/>
        </p:nvPicPr>
        <p:blipFill>
          <a:blip r:embed="rId4"/>
          <a:stretch/>
        </p:blipFill>
        <p:spPr>
          <a:xfrm rot="16200000">
            <a:off x="564480" y="507924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86" name="Picture 8" descr=""/>
          <p:cNvPicPr/>
          <p:nvPr/>
        </p:nvPicPr>
        <p:blipFill>
          <a:blip r:embed="rId5"/>
          <a:stretch/>
        </p:blipFill>
        <p:spPr>
          <a:xfrm rot="16200000">
            <a:off x="2850480" y="507924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87" name="Picture 8" descr=""/>
          <p:cNvPicPr/>
          <p:nvPr/>
        </p:nvPicPr>
        <p:blipFill>
          <a:blip r:embed="rId6"/>
          <a:stretch/>
        </p:blipFill>
        <p:spPr>
          <a:xfrm rot="16200000">
            <a:off x="5136480" y="507924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88" name="Picture 8" descr=""/>
          <p:cNvPicPr/>
          <p:nvPr/>
        </p:nvPicPr>
        <p:blipFill>
          <a:blip r:embed="rId7"/>
          <a:stretch/>
        </p:blipFill>
        <p:spPr>
          <a:xfrm rot="16200000">
            <a:off x="7208280" y="5079240"/>
            <a:ext cx="1370880" cy="2499840"/>
          </a:xfrm>
          <a:prstGeom prst="rect">
            <a:avLst/>
          </a:prstGeom>
          <a:ln>
            <a:noFill/>
          </a:ln>
        </p:spPr>
      </p:pic>
      <p:sp>
        <p:nvSpPr>
          <p:cNvPr id="289" name="CustomShape 3"/>
          <p:cNvSpPr/>
          <p:nvPr/>
        </p:nvSpPr>
        <p:spPr>
          <a:xfrm>
            <a:off x="179640" y="188640"/>
            <a:ext cx="7416360" cy="557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З метою </a:t>
            </a:r>
            <a:r>
              <a:rPr b="0" lang="uk-UA" sz="2400" spc="-1" strike="noStrike">
                <a:solidFill>
                  <a:srgbClr val="ff0000"/>
                </a:solidFill>
                <a:latin typeface="Times New Roman"/>
              </a:rPr>
              <a:t>формування читацької компетенції </a:t>
            </a: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доцільним є використання в освітньому процесі інтерактивних форм (відповідні інтернет-ресурси, мультимедіа, електронні книги й бібліотеки, аудіозаписи) і методів викладання предметів мовно-літературного спрямування, що </a:t>
            </a:r>
            <a:r>
              <a:rPr b="0" lang="uk-UA" sz="2400" spc="-1" strike="noStrike">
                <a:solidFill>
                  <a:srgbClr val="ff0000"/>
                </a:solidFill>
                <a:latin typeface="Times New Roman"/>
              </a:rPr>
              <a:t>мотивують інтерес учнів до читання, засвоєння літературних творів, уміння вступати в діалоги, аргументувати свою думку.</a:t>
            </a: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 Також необхідно включати матеріали щодо різних методик активного читання. Вчитель має акцентувати увагу на підвищення рівня читацької грамотності учнів, зокрема, формування здатності учня сприймати, аналізувати, використовувати й оцінювати письмовий текст задля досягнення певних цілей, розширювати свої знання й читацький потенціал.</a:t>
            </a:r>
            <a:endParaRPr b="0" lang="uk-UA" sz="2400" spc="-1" strike="noStrike">
              <a:latin typeface="Arial"/>
            </a:endParaRPr>
          </a:p>
        </p:txBody>
      </p:sp>
    </p:spTree>
  </p:cSld>
  <p:timing>
    <p:tnLst>
      <p:par>
        <p:cTn id="219" dur="indefinite" restart="never" nodeType="tmRoot">
          <p:childTnLst>
            <p:seq>
              <p:cTn id="220" dur="indefinite" nodeType="mainSeq"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nodeType="after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24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extShape 1"/>
          <p:cNvSpPr txBox="1"/>
          <p:nvPr/>
        </p:nvSpPr>
        <p:spPr>
          <a:xfrm>
            <a:off x="428760" y="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1" i="1" lang="ru-RU" sz="6000" spc="-1" strike="noStrike">
                <a:solidFill>
                  <a:srgbClr val="002060"/>
                </a:solidFill>
                <a:latin typeface="Calibri"/>
              </a:rPr>
              <a:t> </a:t>
            </a:r>
            <a:endParaRPr b="0" lang="ru-RU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1" name="TextShape 2"/>
          <p:cNvSpPr txBox="1"/>
          <p:nvPr/>
        </p:nvSpPr>
        <p:spPr>
          <a:xfrm>
            <a:off x="285840" y="1071720"/>
            <a:ext cx="8229240" cy="52858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92" name="Picture 8" descr=""/>
          <p:cNvPicPr/>
          <p:nvPr/>
        </p:nvPicPr>
        <p:blipFill>
          <a:blip r:embed="rId1"/>
          <a:stretch/>
        </p:blipFill>
        <p:spPr>
          <a:xfrm>
            <a:off x="7772760" y="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93" name="Picture 8" descr=""/>
          <p:cNvPicPr/>
          <p:nvPr/>
        </p:nvPicPr>
        <p:blipFill>
          <a:blip r:embed="rId2"/>
          <a:stretch/>
        </p:blipFill>
        <p:spPr>
          <a:xfrm>
            <a:off x="7772760" y="228600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94" name="Picture 8" descr=""/>
          <p:cNvPicPr/>
          <p:nvPr/>
        </p:nvPicPr>
        <p:blipFill>
          <a:blip r:embed="rId3"/>
          <a:stretch/>
        </p:blipFill>
        <p:spPr>
          <a:xfrm>
            <a:off x="7851240" y="4500720"/>
            <a:ext cx="1292400" cy="2356920"/>
          </a:xfrm>
          <a:prstGeom prst="rect">
            <a:avLst/>
          </a:prstGeom>
          <a:ln>
            <a:noFill/>
          </a:ln>
        </p:spPr>
      </p:pic>
      <p:pic>
        <p:nvPicPr>
          <p:cNvPr id="295" name="Picture 8" descr=""/>
          <p:cNvPicPr/>
          <p:nvPr/>
        </p:nvPicPr>
        <p:blipFill>
          <a:blip r:embed="rId4"/>
          <a:stretch/>
        </p:blipFill>
        <p:spPr>
          <a:xfrm rot="16200000">
            <a:off x="564480" y="507924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96" name="Picture 8" descr=""/>
          <p:cNvPicPr/>
          <p:nvPr/>
        </p:nvPicPr>
        <p:blipFill>
          <a:blip r:embed="rId5"/>
          <a:stretch/>
        </p:blipFill>
        <p:spPr>
          <a:xfrm rot="16200000">
            <a:off x="2850480" y="507924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97" name="Picture 8" descr=""/>
          <p:cNvPicPr/>
          <p:nvPr/>
        </p:nvPicPr>
        <p:blipFill>
          <a:blip r:embed="rId6"/>
          <a:stretch/>
        </p:blipFill>
        <p:spPr>
          <a:xfrm rot="16200000">
            <a:off x="5136480" y="507924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298" name="Picture 8" descr=""/>
          <p:cNvPicPr/>
          <p:nvPr/>
        </p:nvPicPr>
        <p:blipFill>
          <a:blip r:embed="rId7"/>
          <a:stretch/>
        </p:blipFill>
        <p:spPr>
          <a:xfrm rot="16200000">
            <a:off x="7208280" y="5079240"/>
            <a:ext cx="1370880" cy="2499840"/>
          </a:xfrm>
          <a:prstGeom prst="rect">
            <a:avLst/>
          </a:prstGeom>
          <a:ln>
            <a:noFill/>
          </a:ln>
        </p:spPr>
      </p:pic>
      <p:sp>
        <p:nvSpPr>
          <p:cNvPr id="299" name="CustomShape 3"/>
          <p:cNvSpPr/>
          <p:nvPr/>
        </p:nvSpPr>
        <p:spPr>
          <a:xfrm>
            <a:off x="467640" y="620640"/>
            <a:ext cx="6604560" cy="393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uk-UA" sz="3600" spc="-1" strike="noStrike">
                <a:solidFill>
                  <a:srgbClr val="000000"/>
                </a:solidFill>
                <a:latin typeface="Times New Roman"/>
              </a:rPr>
              <a:t>Корисний ресурс для вивчення українськоїлітератури </a:t>
            </a:r>
            <a:endParaRPr b="0" lang="uk-UA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3600" spc="-1" strike="noStrike">
                <a:solidFill>
                  <a:srgbClr val="000000"/>
                </a:solidFill>
                <a:latin typeface="Times New Roman"/>
              </a:rPr>
              <a:t>«Українська література в іменах»</a:t>
            </a:r>
            <a:endParaRPr b="0" lang="uk-UA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3600" spc="-1" strike="noStrike">
                <a:solidFill>
                  <a:srgbClr val="1f497d"/>
                </a:solidFill>
                <a:latin typeface="Times New Roman"/>
              </a:rPr>
              <a:t>https://wisecow.com.ua/literatura/ukrayinska-literatura-v-imenax</a:t>
            </a:r>
            <a:endParaRPr b="0" lang="uk-UA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3600" spc="-1" strike="noStrike">
              <a:latin typeface="Arial"/>
            </a:endParaRPr>
          </a:p>
        </p:txBody>
      </p:sp>
    </p:spTree>
  </p:cSld>
  <p:timing>
    <p:tnLst>
      <p:par>
        <p:cTn id="225" dur="indefinite" restart="never" nodeType="tmRoot">
          <p:childTnLst>
            <p:seq>
              <p:cTn id="226" dur="indefinite" nodeType="mainSeq"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nodeType="after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30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8" descr=""/>
          <p:cNvPicPr/>
          <p:nvPr/>
        </p:nvPicPr>
        <p:blipFill>
          <a:blip r:embed="rId1"/>
          <a:stretch/>
        </p:blipFill>
        <p:spPr>
          <a:xfrm>
            <a:off x="7772760" y="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96" name="Picture 8" descr=""/>
          <p:cNvPicPr/>
          <p:nvPr/>
        </p:nvPicPr>
        <p:blipFill>
          <a:blip r:embed="rId2"/>
          <a:stretch/>
        </p:blipFill>
        <p:spPr>
          <a:xfrm>
            <a:off x="7772760" y="228600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97" name="Picture 8" descr=""/>
          <p:cNvPicPr/>
          <p:nvPr/>
        </p:nvPicPr>
        <p:blipFill>
          <a:blip r:embed="rId3"/>
          <a:stretch/>
        </p:blipFill>
        <p:spPr>
          <a:xfrm>
            <a:off x="7851240" y="4500720"/>
            <a:ext cx="1292400" cy="2356920"/>
          </a:xfrm>
          <a:prstGeom prst="rect">
            <a:avLst/>
          </a:prstGeom>
          <a:ln>
            <a:noFill/>
          </a:ln>
        </p:spPr>
      </p:pic>
      <p:sp>
        <p:nvSpPr>
          <p:cNvPr id="98" name="CustomShape 1"/>
          <p:cNvSpPr/>
          <p:nvPr/>
        </p:nvSpPr>
        <p:spPr>
          <a:xfrm>
            <a:off x="285840" y="3519720"/>
            <a:ext cx="7786440" cy="4611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9" name="CustomShape 2"/>
          <p:cNvSpPr/>
          <p:nvPr/>
        </p:nvSpPr>
        <p:spPr>
          <a:xfrm>
            <a:off x="285840" y="116640"/>
            <a:ext cx="7382160" cy="5880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479"/>
              </a:spcBef>
            </a:pP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Державний стандарт базової середньої освіти оприлюднено на сайті Кабінету Міністрів за покликанням: 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r>
              <a:rPr b="0" lang="uk-UA" sz="2400" spc="-1" strike="noStrike">
                <a:solidFill>
                  <a:srgbClr val="073e87"/>
                </a:solidFill>
                <a:latin typeface="Times New Roman"/>
              </a:rPr>
              <a:t>https://www.kmu.gov.ua/npas/pro-deyaki-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r>
              <a:rPr b="0" lang="uk-UA" sz="2400" spc="-1" strike="noStrike">
                <a:solidFill>
                  <a:srgbClr val="073e87"/>
                </a:solidFill>
                <a:latin typeface="Times New Roman"/>
              </a:rPr>
              <a:t>pitannya-derzhavnih-standartiv-povnoyi-zagalnoyi-serednoyi-osviti-i300920-898.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Упродовж року вивчення української мови здійснюватиметься за чинними програмами: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у 5 – 9 класах за навчальною програмою: Українська мова. 5 – 9 класи. Програма для загальноосвітніх навчальних закладів з українською мовою навчання. К.: Видавничий дім «Освіта», 2013 (зі змінами, затвердженими наказом МОН України від 07.06.2017 No804);</a:t>
            </a:r>
            <a:endParaRPr b="0" lang="uk-UA" sz="2400" spc="-1" strike="noStrike">
              <a:latin typeface="Arial"/>
            </a:endParaRPr>
          </a:p>
        </p:txBody>
      </p:sp>
    </p:spTree>
  </p:cSld>
  <p:timing>
    <p:tnLst>
      <p:par>
        <p:cTn id="17" dur="indefinite" restart="never" nodeType="tmRoot">
          <p:childTnLst>
            <p:seq>
              <p:cTn id="18" dur="indefinite" nodeType="mainSeq"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withEffect" fill="hold" presetClass="entr" presetID="53">
                                  <p:stCondLst>
                                    <p:cond delay="0"/>
                                  </p:stCondLst>
                                  <p:endCondLst>
                                    <p:cond delay="5000"/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5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extShape 1"/>
          <p:cNvSpPr txBox="1"/>
          <p:nvPr/>
        </p:nvSpPr>
        <p:spPr>
          <a:xfrm>
            <a:off x="428760" y="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1" i="1" lang="ru-RU" sz="6000" spc="-1" strike="noStrike">
                <a:solidFill>
                  <a:srgbClr val="002060"/>
                </a:solidFill>
                <a:latin typeface="Calibri"/>
              </a:rPr>
              <a:t> </a:t>
            </a:r>
            <a:endParaRPr b="0" lang="ru-RU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1" name="TextShape 2"/>
          <p:cNvSpPr txBox="1"/>
          <p:nvPr/>
        </p:nvSpPr>
        <p:spPr>
          <a:xfrm>
            <a:off x="285840" y="1071720"/>
            <a:ext cx="8229240" cy="52858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02" name="Picture 8" descr=""/>
          <p:cNvPicPr/>
          <p:nvPr/>
        </p:nvPicPr>
        <p:blipFill>
          <a:blip r:embed="rId1"/>
          <a:stretch/>
        </p:blipFill>
        <p:spPr>
          <a:xfrm>
            <a:off x="7772760" y="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303" name="Picture 8" descr=""/>
          <p:cNvPicPr/>
          <p:nvPr/>
        </p:nvPicPr>
        <p:blipFill>
          <a:blip r:embed="rId2"/>
          <a:stretch/>
        </p:blipFill>
        <p:spPr>
          <a:xfrm>
            <a:off x="7772760" y="228600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304" name="Picture 8" descr=""/>
          <p:cNvPicPr/>
          <p:nvPr/>
        </p:nvPicPr>
        <p:blipFill>
          <a:blip r:embed="rId3"/>
          <a:stretch/>
        </p:blipFill>
        <p:spPr>
          <a:xfrm>
            <a:off x="7851240" y="4500720"/>
            <a:ext cx="1292400" cy="2356920"/>
          </a:xfrm>
          <a:prstGeom prst="rect">
            <a:avLst/>
          </a:prstGeom>
          <a:ln>
            <a:noFill/>
          </a:ln>
        </p:spPr>
      </p:pic>
      <p:pic>
        <p:nvPicPr>
          <p:cNvPr id="305" name="Picture 8" descr=""/>
          <p:cNvPicPr/>
          <p:nvPr/>
        </p:nvPicPr>
        <p:blipFill>
          <a:blip r:embed="rId4"/>
          <a:stretch/>
        </p:blipFill>
        <p:spPr>
          <a:xfrm rot="16200000">
            <a:off x="564480" y="507924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306" name="Picture 8" descr=""/>
          <p:cNvPicPr/>
          <p:nvPr/>
        </p:nvPicPr>
        <p:blipFill>
          <a:blip r:embed="rId5"/>
          <a:stretch/>
        </p:blipFill>
        <p:spPr>
          <a:xfrm rot="16200000">
            <a:off x="2850480" y="507924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307" name="Picture 8" descr=""/>
          <p:cNvPicPr/>
          <p:nvPr/>
        </p:nvPicPr>
        <p:blipFill>
          <a:blip r:embed="rId6"/>
          <a:stretch/>
        </p:blipFill>
        <p:spPr>
          <a:xfrm rot="16200000">
            <a:off x="5136480" y="507924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308" name="Picture 8" descr=""/>
          <p:cNvPicPr/>
          <p:nvPr/>
        </p:nvPicPr>
        <p:blipFill>
          <a:blip r:embed="rId7"/>
          <a:stretch/>
        </p:blipFill>
        <p:spPr>
          <a:xfrm rot="16200000">
            <a:off x="7208280" y="5079240"/>
            <a:ext cx="1370880" cy="2499840"/>
          </a:xfrm>
          <a:prstGeom prst="rect">
            <a:avLst/>
          </a:prstGeom>
          <a:ln>
            <a:noFill/>
          </a:ln>
        </p:spPr>
      </p:pic>
      <p:sp>
        <p:nvSpPr>
          <p:cNvPr id="309" name="CustomShape 3"/>
          <p:cNvSpPr/>
          <p:nvPr/>
        </p:nvSpPr>
        <p:spPr>
          <a:xfrm>
            <a:off x="683640" y="1920240"/>
            <a:ext cx="660456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uk-UA" sz="5400" spc="-1" strike="noStrike">
                <a:solidFill>
                  <a:srgbClr val="ff0000"/>
                </a:solidFill>
                <a:latin typeface="Times New Roman"/>
              </a:rPr>
              <a:t>Дякую за увагу.</a:t>
            </a:r>
            <a:endParaRPr b="0" lang="uk-UA" sz="5400" spc="-1" strike="noStrike">
              <a:latin typeface="Arial"/>
            </a:endParaRPr>
          </a:p>
        </p:txBody>
      </p:sp>
    </p:spTree>
  </p:cSld>
  <p:timing>
    <p:tnLst>
      <p:par>
        <p:cTn id="231" dur="indefinite" restart="never" nodeType="tmRoot">
          <p:childTnLst>
            <p:seq>
              <p:cTn id="232" dur="indefinite" nodeType="mainSeq"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nodeType="after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36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8" descr=""/>
          <p:cNvPicPr/>
          <p:nvPr/>
        </p:nvPicPr>
        <p:blipFill>
          <a:blip r:embed="rId1"/>
          <a:stretch/>
        </p:blipFill>
        <p:spPr>
          <a:xfrm>
            <a:off x="7772760" y="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101" name="Picture 8" descr=""/>
          <p:cNvPicPr/>
          <p:nvPr/>
        </p:nvPicPr>
        <p:blipFill>
          <a:blip r:embed="rId2"/>
          <a:stretch/>
        </p:blipFill>
        <p:spPr>
          <a:xfrm>
            <a:off x="7772760" y="228600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102" name="Picture 8" descr=""/>
          <p:cNvPicPr/>
          <p:nvPr/>
        </p:nvPicPr>
        <p:blipFill>
          <a:blip r:embed="rId3"/>
          <a:stretch/>
        </p:blipFill>
        <p:spPr>
          <a:xfrm>
            <a:off x="7851240" y="4500720"/>
            <a:ext cx="1292400" cy="2356920"/>
          </a:xfrm>
          <a:prstGeom prst="rect">
            <a:avLst/>
          </a:prstGeom>
          <a:ln>
            <a:noFill/>
          </a:ln>
        </p:spPr>
      </p:pic>
      <p:sp>
        <p:nvSpPr>
          <p:cNvPr id="103" name="CustomShape 1"/>
          <p:cNvSpPr/>
          <p:nvPr/>
        </p:nvSpPr>
        <p:spPr>
          <a:xfrm>
            <a:off x="285840" y="3519720"/>
            <a:ext cx="7786440" cy="4611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4" name="CustomShape 2"/>
          <p:cNvSpPr/>
          <p:nvPr/>
        </p:nvSpPr>
        <p:spPr>
          <a:xfrm>
            <a:off x="467640" y="476640"/>
            <a:ext cx="7305120" cy="5088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479"/>
              </a:spcBef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у 10 класі – за навчальними програмами (рівень стандарту та профільний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рівень), що затверджені наказом МОН України від 23.10.2017 No 1407;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в 11 класі – за навчальними програмами, затвердженими наказом МОН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України від 28.10.2010 No 1021, крім рівня стандарту; рівень стандарту – зі змінами, затвердженими наказом МОН України від 14.07.2016 No 826.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Навчальні програми розміщені на офіційному сайті МОН України за покликанням: </a:t>
            </a:r>
            <a:r>
              <a:rPr b="0" lang="uk-UA" sz="2400" spc="-1" strike="noStrike">
                <a:solidFill>
                  <a:srgbClr val="073e87"/>
                </a:solidFill>
                <a:latin typeface="Times New Roman"/>
              </a:rPr>
              <a:t>https://mon.gov.ua/ua/osvita/zagalna-serednya-osvita/navchalni- programi.</a:t>
            </a:r>
            <a:endParaRPr b="0" lang="uk-UA" sz="2400" spc="-1" strike="noStrike">
              <a:latin typeface="Arial"/>
            </a:endParaRPr>
          </a:p>
        </p:txBody>
      </p:sp>
    </p:spTree>
  </p:cSld>
  <p:timing>
    <p:tnLst>
      <p:par>
        <p:cTn id="26" dur="indefinite" restart="never" nodeType="tmRoot">
          <p:childTnLst>
            <p:seq>
              <p:cTn id="27" dur="indefinite" nodeType="mainSeq"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nodeType="withEffect" fill="hold" presetClass="entr" presetID="53">
                                  <p:stCondLst>
                                    <p:cond delay="0"/>
                                  </p:stCondLst>
                                  <p:endCondLst>
                                    <p:cond delay="5000"/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4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8" descr=""/>
          <p:cNvPicPr/>
          <p:nvPr/>
        </p:nvPicPr>
        <p:blipFill>
          <a:blip r:embed="rId1"/>
          <a:stretch/>
        </p:blipFill>
        <p:spPr>
          <a:xfrm>
            <a:off x="7772760" y="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106" name="Picture 8" descr=""/>
          <p:cNvPicPr/>
          <p:nvPr/>
        </p:nvPicPr>
        <p:blipFill>
          <a:blip r:embed="rId2"/>
          <a:stretch/>
        </p:blipFill>
        <p:spPr>
          <a:xfrm>
            <a:off x="7772760" y="228600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107" name="Picture 8" descr=""/>
          <p:cNvPicPr/>
          <p:nvPr/>
        </p:nvPicPr>
        <p:blipFill>
          <a:blip r:embed="rId3"/>
          <a:stretch/>
        </p:blipFill>
        <p:spPr>
          <a:xfrm>
            <a:off x="7851240" y="4500720"/>
            <a:ext cx="1292400" cy="2356920"/>
          </a:xfrm>
          <a:prstGeom prst="rect">
            <a:avLst/>
          </a:prstGeom>
          <a:ln>
            <a:noFill/>
          </a:ln>
        </p:spPr>
      </p:pic>
      <p:sp>
        <p:nvSpPr>
          <p:cNvPr id="108" name="CustomShape 1"/>
          <p:cNvSpPr/>
          <p:nvPr/>
        </p:nvSpPr>
        <p:spPr>
          <a:xfrm>
            <a:off x="285840" y="3519720"/>
            <a:ext cx="7786440" cy="4611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9" name="CustomShape 2"/>
          <p:cNvSpPr/>
          <p:nvPr/>
        </p:nvSpPr>
        <p:spPr>
          <a:xfrm>
            <a:off x="285840" y="116640"/>
            <a:ext cx="7565040" cy="575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479"/>
              </a:spcBef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У вересні 2020 року Кабінетом Міністрів України було затверджено Державний стандарт базової середньої освіти. Державний документ ґрунтується на Законі України «Про освіту».  Перелік ключових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компетентностей та вмінь у Державному стандарті визначено з урахуванням «Рекомендацій Європейського Парламенту та Ради Європи щодо формування ключових компетентностей освіти впродовж життя», але доповнено з урахуванням викликів сучасного суспільства.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Навчальний рік 2021/2022 є перехідним між дією чинного Державного стандарту і впровадженням нового державного документа, який почне діяти з вересня наступного 2022 року.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uk-UA" sz="2400" spc="-1" strike="noStrike">
              <a:latin typeface="Arial"/>
            </a:endParaRPr>
          </a:p>
        </p:txBody>
      </p:sp>
    </p:spTree>
  </p:cSld>
  <p:timing>
    <p:tnLst>
      <p:par>
        <p:cTn id="35" dur="indefinite" restart="never" nodeType="tmRoot">
          <p:childTnLst>
            <p:seq>
              <p:cTn id="36" dur="indefinite" nodeType="mainSeq"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withEffect" fill="hold" presetClass="entr" presetID="53">
                                  <p:stCondLst>
                                    <p:cond delay="0"/>
                                  </p:stCondLst>
                                  <p:endCondLst>
                                    <p:cond delay="5000"/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3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8" descr=""/>
          <p:cNvPicPr/>
          <p:nvPr/>
        </p:nvPicPr>
        <p:blipFill>
          <a:blip r:embed="rId1"/>
          <a:stretch/>
        </p:blipFill>
        <p:spPr>
          <a:xfrm>
            <a:off x="7772760" y="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111" name="Picture 8" descr=""/>
          <p:cNvPicPr/>
          <p:nvPr/>
        </p:nvPicPr>
        <p:blipFill>
          <a:blip r:embed="rId2"/>
          <a:stretch/>
        </p:blipFill>
        <p:spPr>
          <a:xfrm>
            <a:off x="7772760" y="228600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112" name="Picture 8" descr=""/>
          <p:cNvPicPr/>
          <p:nvPr/>
        </p:nvPicPr>
        <p:blipFill>
          <a:blip r:embed="rId3"/>
          <a:stretch/>
        </p:blipFill>
        <p:spPr>
          <a:xfrm>
            <a:off x="7851240" y="4500720"/>
            <a:ext cx="1292400" cy="2356920"/>
          </a:xfrm>
          <a:prstGeom prst="rect">
            <a:avLst/>
          </a:prstGeom>
          <a:ln>
            <a:noFill/>
          </a:ln>
        </p:spPr>
      </p:pic>
      <p:sp>
        <p:nvSpPr>
          <p:cNvPr id="113" name="CustomShape 1"/>
          <p:cNvSpPr/>
          <p:nvPr/>
        </p:nvSpPr>
        <p:spPr>
          <a:xfrm>
            <a:off x="285840" y="3519720"/>
            <a:ext cx="7786440" cy="4611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4" name="CustomShape 2"/>
          <p:cNvSpPr/>
          <p:nvPr/>
        </p:nvSpPr>
        <p:spPr>
          <a:xfrm>
            <a:off x="278640" y="620640"/>
            <a:ext cx="7493760" cy="557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У зв’язку з цим сьогодні вчителеві все більше пропонують згадати про  формувальне оцінювання, яке дозволяє оцінити і скоригувати процес навчання, оскільки здійснюється в процесі навчання, і необхідне для того, щоб з’ясувати, чи успішно учні засвоюють матеріал, а також визначити, як необхідно будувати навчальний процес в подальшому. </a:t>
            </a:r>
            <a:r>
              <a:rPr b="0" lang="uk-UA" sz="2400" spc="-1" strike="noStrike">
                <a:solidFill>
                  <a:srgbClr val="ff0000"/>
                </a:solidFill>
                <a:latin typeface="Times New Roman"/>
              </a:rPr>
              <a:t>Формувальне оцінювання необхідне тому, що діти повинні вміти навчатися самостійно, розуміти, </a:t>
            </a: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що розповіді дорослих чи підручник</a:t>
            </a:r>
            <a:r>
              <a:rPr b="0" lang="uk-UA" sz="2400" spc="-1" strike="noStrike">
                <a:solidFill>
                  <a:srgbClr val="ff0000"/>
                </a:solidFill>
                <a:latin typeface="Times New Roman"/>
              </a:rPr>
              <a:t> </a:t>
            </a: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– це лише одне з джерел інформації,  яке дає орієнтир, але не є істиною в останній інстанції.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Формувальне оцінювання дає можливість учням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усвідомлювати й відслідковувати особистий прогрес і планувати подальші кроки з допомогою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вчителя. </a:t>
            </a:r>
            <a:endParaRPr b="0" lang="uk-UA" sz="2400" spc="-1" strike="noStrike">
              <a:latin typeface="Arial"/>
            </a:endParaRPr>
          </a:p>
        </p:txBody>
      </p:sp>
    </p:spTree>
  </p:cSld>
  <p:timing>
    <p:tnLst>
      <p:par>
        <p:cTn id="44" dur="indefinite" restart="never" nodeType="tmRoot">
          <p:childTnLst>
            <p:seq>
              <p:cTn id="45" dur="indefinite" nodeType="mainSeq"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nodeType="withEffect" fill="hold" presetClass="entr" presetID="53">
                                  <p:stCondLst>
                                    <p:cond delay="0"/>
                                  </p:stCondLst>
                                  <p:endCondLst>
                                    <p:cond delay="5000"/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2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8" descr=""/>
          <p:cNvPicPr/>
          <p:nvPr/>
        </p:nvPicPr>
        <p:blipFill>
          <a:blip r:embed="rId1"/>
          <a:stretch/>
        </p:blipFill>
        <p:spPr>
          <a:xfrm>
            <a:off x="7772760" y="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116" name="Picture 8" descr=""/>
          <p:cNvPicPr/>
          <p:nvPr/>
        </p:nvPicPr>
        <p:blipFill>
          <a:blip r:embed="rId2"/>
          <a:stretch/>
        </p:blipFill>
        <p:spPr>
          <a:xfrm>
            <a:off x="7772760" y="228600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117" name="Picture 8" descr=""/>
          <p:cNvPicPr/>
          <p:nvPr/>
        </p:nvPicPr>
        <p:blipFill>
          <a:blip r:embed="rId3"/>
          <a:stretch/>
        </p:blipFill>
        <p:spPr>
          <a:xfrm>
            <a:off x="7851240" y="4500720"/>
            <a:ext cx="1292400" cy="2356920"/>
          </a:xfrm>
          <a:prstGeom prst="rect">
            <a:avLst/>
          </a:prstGeom>
          <a:ln>
            <a:noFill/>
          </a:ln>
        </p:spPr>
      </p:pic>
      <p:sp>
        <p:nvSpPr>
          <p:cNvPr id="118" name="CustomShape 1"/>
          <p:cNvSpPr/>
          <p:nvPr/>
        </p:nvSpPr>
        <p:spPr>
          <a:xfrm>
            <a:off x="285840" y="3519720"/>
            <a:ext cx="7786440" cy="4611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9" name="CustomShape 2"/>
          <p:cNvSpPr/>
          <p:nvPr/>
        </p:nvSpPr>
        <p:spPr>
          <a:xfrm>
            <a:off x="285840" y="332640"/>
            <a:ext cx="7486920" cy="5942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Формувальне оцінювання має</a:t>
            </a:r>
            <a:endParaRPr b="0" lang="uk-UA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орієнтуватися на досягнення певної цілі: ґрунтується на тому, що відбувається в процесі навчання та спрямовує учнів на успішність;</a:t>
            </a:r>
            <a:endParaRPr b="0" lang="uk-UA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має бути конкретним, спостережуваним та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вимірюваним;</a:t>
            </a:r>
            <a:endParaRPr b="0" lang="uk-UA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зосереджуватися на навичках мислення вищого порядку: важливо, аби техніки формувального оцінювання передбачали розвиток не лише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відтворення, а й таких мисленнєвих навичок, як застосування, аналіз, оцінка та створення;</a:t>
            </a:r>
            <a:endParaRPr b="0" lang="uk-UA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передбачати відповідальність учнів за індивідуальну діяльність: групова оцінка корисна, проте точне визначення конкретних потреб дитини дає простір для організації подальшого персоналізованого навчального процесу; це налаштовує учнів на успіх;</a:t>
            </a:r>
            <a:endParaRPr b="0" lang="uk-UA" sz="2400" spc="-1" strike="noStrike">
              <a:latin typeface="Arial"/>
            </a:endParaRPr>
          </a:p>
        </p:txBody>
      </p:sp>
    </p:spTree>
  </p:cSld>
  <p:timing>
    <p:tnLst>
      <p:par>
        <p:cTn id="53" dur="indefinite" restart="never" nodeType="tmRoot">
          <p:childTnLst>
            <p:seq>
              <p:cTn id="54" dur="indefinite" nodeType="mainSeq"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nodeType="withEffect" fill="hold" presetClass="entr" presetID="53">
                                  <p:stCondLst>
                                    <p:cond delay="0"/>
                                  </p:stCondLst>
                                  <p:endCondLst>
                                    <p:cond delay="5000"/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9" dur="500" fill="hold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" dur="500" fill="hold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61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8" descr=""/>
          <p:cNvPicPr/>
          <p:nvPr/>
        </p:nvPicPr>
        <p:blipFill>
          <a:blip r:embed="rId1"/>
          <a:stretch/>
        </p:blipFill>
        <p:spPr>
          <a:xfrm>
            <a:off x="7772760" y="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121" name="Picture 8" descr=""/>
          <p:cNvPicPr/>
          <p:nvPr/>
        </p:nvPicPr>
        <p:blipFill>
          <a:blip r:embed="rId2"/>
          <a:stretch/>
        </p:blipFill>
        <p:spPr>
          <a:xfrm>
            <a:off x="7772760" y="228600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122" name="Picture 8" descr=""/>
          <p:cNvPicPr/>
          <p:nvPr/>
        </p:nvPicPr>
        <p:blipFill>
          <a:blip r:embed="rId3"/>
          <a:stretch/>
        </p:blipFill>
        <p:spPr>
          <a:xfrm>
            <a:off x="7851240" y="4500720"/>
            <a:ext cx="1292400" cy="2356920"/>
          </a:xfrm>
          <a:prstGeom prst="rect">
            <a:avLst/>
          </a:prstGeom>
          <a:ln>
            <a:noFill/>
          </a:ln>
        </p:spPr>
      </p:pic>
      <p:sp>
        <p:nvSpPr>
          <p:cNvPr id="123" name="CustomShape 1"/>
          <p:cNvSpPr/>
          <p:nvPr/>
        </p:nvSpPr>
        <p:spPr>
          <a:xfrm>
            <a:off x="285840" y="3519720"/>
            <a:ext cx="7786440" cy="4611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4" name="CustomShape 2"/>
          <p:cNvSpPr/>
          <p:nvPr/>
        </p:nvSpPr>
        <p:spPr>
          <a:xfrm>
            <a:off x="278640" y="620640"/>
            <a:ext cx="74937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uk-UA" sz="2400" spc="-1" strike="noStrike">
              <a:latin typeface="Arial"/>
            </a:endParaRPr>
          </a:p>
        </p:txBody>
      </p:sp>
      <p:sp>
        <p:nvSpPr>
          <p:cNvPr id="125" name="CustomShape 3"/>
          <p:cNvSpPr/>
          <p:nvPr/>
        </p:nvSpPr>
        <p:spPr>
          <a:xfrm>
            <a:off x="467640" y="188640"/>
            <a:ext cx="7200360" cy="612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бути «вшитим» в урок: не змінюйте хід уроку, щоб обов’язково включити формувальне оцінювання заради формувального оцінювання;</a:t>
            </a:r>
            <a:endParaRPr b="0" lang="uk-UA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деякі техніки такого оцінювання достатньо складні, інші – легко застосувати навіть маючи обмежений досвід; деякі техніки можна використовувати спонтанно, а деякі потрібно планувати заздалегідь;</a:t>
            </a:r>
            <a:endParaRPr b="0" lang="uk-UA" sz="24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Wingdings" charset="2"/>
              <a:buChar char=""/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важливо те, що формувальне оцінювання має бути органічно вплетено в урок.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ff0000"/>
                </a:solidFill>
                <a:latin typeface="Times New Roman"/>
              </a:rPr>
              <a:t>Сьогодні на уроках української мови й літератури доцільно використовувати інструменти формувального оцінювання</a:t>
            </a: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. Різноманіття його </a:t>
            </a:r>
            <a:endParaRPr b="0" lang="uk-UA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технік яскраво представлено на сайті </a:t>
            </a:r>
            <a:r>
              <a:rPr b="0" lang="uk-UA" sz="1800" spc="-1" strike="noStrike">
                <a:solidFill>
                  <a:srgbClr val="000000"/>
                </a:solidFill>
                <a:latin typeface="Times New Roman"/>
              </a:rPr>
              <a:t>ОДЕСЬКОЇ АКАДЕМІЇ НЕПЕРЕРВНОЇ ОСВІТИ.</a:t>
            </a:r>
            <a:endParaRPr b="0" lang="uk-UA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800" spc="-1" strike="noStrike">
              <a:latin typeface="Arial"/>
            </a:endParaRPr>
          </a:p>
        </p:txBody>
      </p:sp>
    </p:spTree>
  </p:cSld>
  <p:timing>
    <p:tnLst>
      <p:par>
        <p:cTn id="62" dur="indefinite" restart="never" nodeType="tmRoot">
          <p:childTnLst>
            <p:seq>
              <p:cTn id="63" dur="indefinite" nodeType="mainSeq"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nodeType="withEffect" fill="hold" presetClass="entr" presetID="53">
                                  <p:stCondLst>
                                    <p:cond delay="0"/>
                                  </p:stCondLst>
                                  <p:endCondLst>
                                    <p:cond delay="5000"/>
                                  </p:end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8" dur="500" fill="hold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9" dur="500" fill="hold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70" dur="5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8" descr=""/>
          <p:cNvPicPr/>
          <p:nvPr/>
        </p:nvPicPr>
        <p:blipFill>
          <a:blip r:embed="rId1"/>
          <a:stretch/>
        </p:blipFill>
        <p:spPr>
          <a:xfrm>
            <a:off x="7772760" y="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127" name="Picture 8" descr=""/>
          <p:cNvPicPr/>
          <p:nvPr/>
        </p:nvPicPr>
        <p:blipFill>
          <a:blip r:embed="rId2"/>
          <a:stretch/>
        </p:blipFill>
        <p:spPr>
          <a:xfrm>
            <a:off x="7772760" y="2286000"/>
            <a:ext cx="1370880" cy="2499840"/>
          </a:xfrm>
          <a:prstGeom prst="rect">
            <a:avLst/>
          </a:prstGeom>
          <a:ln>
            <a:noFill/>
          </a:ln>
        </p:spPr>
      </p:pic>
      <p:pic>
        <p:nvPicPr>
          <p:cNvPr id="128" name="Picture 8" descr=""/>
          <p:cNvPicPr/>
          <p:nvPr/>
        </p:nvPicPr>
        <p:blipFill>
          <a:blip r:embed="rId3"/>
          <a:stretch/>
        </p:blipFill>
        <p:spPr>
          <a:xfrm>
            <a:off x="7851240" y="4500720"/>
            <a:ext cx="1292400" cy="2356920"/>
          </a:xfrm>
          <a:prstGeom prst="rect">
            <a:avLst/>
          </a:prstGeom>
          <a:ln>
            <a:noFill/>
          </a:ln>
        </p:spPr>
      </p:pic>
      <p:sp>
        <p:nvSpPr>
          <p:cNvPr id="129" name="CustomShape 1"/>
          <p:cNvSpPr/>
          <p:nvPr/>
        </p:nvSpPr>
        <p:spPr>
          <a:xfrm>
            <a:off x="285840" y="3519720"/>
            <a:ext cx="7786440" cy="4611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0" name="CustomShape 2"/>
          <p:cNvSpPr/>
          <p:nvPr/>
        </p:nvSpPr>
        <p:spPr>
          <a:xfrm>
            <a:off x="278640" y="620640"/>
            <a:ext cx="74937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uk-UA" sz="2400" spc="-1" strike="noStrike">
              <a:latin typeface="Arial"/>
            </a:endParaRPr>
          </a:p>
        </p:txBody>
      </p:sp>
      <p:sp>
        <p:nvSpPr>
          <p:cNvPr id="131" name="CustomShape 3"/>
          <p:cNvSpPr/>
          <p:nvPr/>
        </p:nvSpPr>
        <p:spPr>
          <a:xfrm>
            <a:off x="611640" y="620640"/>
            <a:ext cx="6768360" cy="478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Системний підхід до розвитку мовлення учнів </a:t>
            </a:r>
            <a:r>
              <a:rPr b="0" lang="uk-UA" sz="2800" spc="-1" strike="noStrike">
                <a:solidFill>
                  <a:srgbClr val="ff0000"/>
                </a:solidFill>
                <a:latin typeface="Times New Roman"/>
              </a:rPr>
              <a:t>не передбачає виділення окремих годин на традиційні для 5 – 9 класів аудіювання, читання мовчки та вголос, перекази, твори тощо, оскільки ці види роботи передбачено на кожному уроці. </a:t>
            </a:r>
            <a:r>
              <a:rPr b="0" lang="uk-UA" sz="2800" spc="-1" strike="noStrike">
                <a:solidFill>
                  <a:srgbClr val="000000"/>
                </a:solidFill>
                <a:latin typeface="Times New Roman"/>
              </a:rPr>
              <a:t>Учитель може на власний розсуд змінювати запропоновані теми й види роботи, але водночас прагнути впродовж року приділяти однакову увагу розвиткові всіх видів мовленнєвої діяльності</a:t>
            </a:r>
            <a:endParaRPr b="0" lang="uk-UA" sz="2800" spc="-1" strike="noStrike">
              <a:latin typeface="Arial"/>
            </a:endParaRPr>
          </a:p>
        </p:txBody>
      </p:sp>
    </p:spTree>
  </p:cSld>
  <p:timing>
    <p:tnLst>
      <p:par>
        <p:cTn id="71" dur="indefinite" restart="never" nodeType="tmRoot">
          <p:childTnLst>
            <p:seq>
              <p:cTn id="72" dur="indefinite" nodeType="mainSeq"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withEffect" fill="hold" presetClass="entr" presetID="53">
                                  <p:stCondLst>
                                    <p:cond delay="0"/>
                                  </p:stCondLst>
                                  <p:endCondLst>
                                    <p:cond delay="5000"/>
                                  </p:end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7" dur="500" fill="hold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8" dur="500" fill="hold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79" dur="50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798</TotalTime>
  <Application>LibreOffice/6.0.7.3$Linux_X86_64 LibreOffice_project/00m0$Build-3</Application>
  <Words>1906</Words>
  <Paragraphs>143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2014-11-26T00:31:41Z</dcterms:created>
  <dc:creator>user</dc:creator>
  <dc:description/>
  <dc:language>uk-UA</dc:language>
  <cp:lastModifiedBy>hp</cp:lastModifiedBy>
  <dcterms:modified xsi:type="dcterms:W3CDTF">2021-09-10T04:35:22Z</dcterms:modified>
  <cp:revision>72</cp:revision>
  <dc:subject/>
  <dc:title>І. КОТЛЯРЕВСЬКИЙ. «НАТАЛКА ПОЛТАВКА». РОЛЬ І ФУНКЦІЯ ПІСНІ В ХАРАКТЕРОТВОРЕННІ ГЕРОЇВ  П’ЄСИ.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Экран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30</vt:i4>
  </property>
</Properties>
</file>