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5d65548d8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5d65548d8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78a9d2217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78a9d2217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5d65548d8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5d65548d8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78a9d2217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78a9d2217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d75ba02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5d75ba02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eb0620b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5eb0620b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78a9d2217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78a9d2217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610095d1f1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610095d1f1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78a9d22179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78a9d2217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610095d1f1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610095d1f1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78fad248d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78fad248d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78f319f1c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78f319f1c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7903a3c07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7903a3c07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78fad248da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78fad248da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78f319f1c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78f319f1c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5d65548d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5d65548d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78f319f1c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78f319f1c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8f319f1c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78f319f1c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5d65548d8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5d65548d8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d65548d8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5d65548d8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5d65548d8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5d65548d8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schoollife.org.ua/category/fajly/usi-uroky-ukrajinskoji-movy-ta-literatury/normatyvno-pravove-zabezpechennya-ukrajinska-mova-ta-literatura/" TargetMode="External"/><Relationship Id="rId4" Type="http://schemas.openxmlformats.org/officeDocument/2006/relationships/hyperlink" Target="https://www.schoollife.org.ua/kalendarno-tematychne-planuvannya-urokiv-ukrayinskoyi-movy-7-klas-nush-nova-ukrayinska-shkola/" TargetMode="External"/><Relationship Id="rId5" Type="http://schemas.openxmlformats.org/officeDocument/2006/relationships/hyperlink" Target="https://www.schoollife.org.ua/usi-uroky-zarubizhnoji-literatury/" TargetMode="External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schoollife.org.ua/usi-uroky-anhlijskoji-movy/" TargetMode="External"/><Relationship Id="rId4" Type="http://schemas.openxmlformats.org/officeDocument/2006/relationships/hyperlink" Target="https://www.schoollife.org.ua/category/fajly/usi-uroky-nimetskoji-movy/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mon.gov.ua/storage/app/media/zagalna%20serednya/Navchalni.prohramy/2021/14.07/Model.navch.prohr.5-9.klas.NUSH-poetap.z.2022/Inozemni.movy.5-9-kl/Inoz.mov.5-9-kl.Zymomrya.ta.in.14.07.pdf" TargetMode="External"/><Relationship Id="rId4" Type="http://schemas.openxmlformats.org/officeDocument/2006/relationships/hyperlink" Target="https://mon.gov.ua/storage/app/media/zagalna%20serednya/Navchalni.prohramy/2021/14.07/Model.navch.prohr.5-9.klas.NUSH-poetap.z.2022/Inozemni.movy.5-9-kl/Inoz.mov.5-9-kl.Redko.ta.in.14.07.pdf" TargetMode="External"/><Relationship Id="rId5" Type="http://schemas.openxmlformats.org/officeDocument/2006/relationships/hyperlink" Target="https://mon.gov.ua/storage/app/media/zagalna%20serednya/Navchalni.prohramy/2021/14.07/Model.navch.prohr.5-9.klas.NUSH-poetap.z.2022/Inozemni.movy.5-9-kl/Druha.inoz.mov.5-9-kl.Redko.ta.in.14.07.pdf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hyperlink" Target="https://docs.google.com/presentation/d/1J_gMhe9Mb7Fp3ciBZW4Yzpe-8-Q_yHL2XvFNd_cts3I/edit?usp=sharing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lib.imzo.gov.ua/" TargetMode="External"/><Relationship Id="rId4" Type="http://schemas.openxmlformats.org/officeDocument/2006/relationships/hyperlink" Target="https://lib.imzo.gov.ua/yelektronn-vers-pdruchnikv/5-klas-nush/movno-lteraturna-galuz/ukranska-mova/ukranska-mova-pdruchnik-dlya-5-klasu-zakladv-zagalno-seredno-osvti-avt-zabolotniy-o-v-zabolotniy-v-v_1/" TargetMode="External"/><Relationship Id="rId5" Type="http://schemas.openxmlformats.org/officeDocument/2006/relationships/hyperlink" Target="https://lib.imzo.gov.ua/yelektronn-vers-pdruchnikv/5-klas-nush/movno-lteraturna-galuz/ukranska-lteratura/ukranska-lteratura-pdruchnik-dlya-5-klasu-zakladv-zagalno-seredno-osvti-avt-yatsenko-t-o-pakharenko-v--slizhuk-o-a_1/" TargetMode="External"/><Relationship Id="rId6" Type="http://schemas.openxmlformats.org/officeDocument/2006/relationships/hyperlink" Target="https://lib.imzo.gov.ua/yelektronn-vers-pdruchnikv/6-klas-n/movno-lteraturna-osvtnya-galuz/ukranska-mova/ukranska-mova-pdruchnik-dlya-6-klasu-zakladv-zagalno-seredno-osvti-avt-zabolotniy-o-v-zabolotniy-v-v/" TargetMode="External"/><Relationship Id="rId7" Type="http://schemas.openxmlformats.org/officeDocument/2006/relationships/hyperlink" Target="https://lib.imzo.gov.ua/yelektronn-vers-pdruchnikv/6-klas-n/movno-lteraturna-osvtnya-galuz/ukranska-lteratura/ukranska-lteratura-pdruchnik-dlya-6-klasu-zakladv-zagalno-seredno-osvti-avt-yatsenko-t-o-pakharenko-v--slizhuk-o-a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lib.imzo.gov.ua/" TargetMode="External"/><Relationship Id="rId4" Type="http://schemas.openxmlformats.org/officeDocument/2006/relationships/hyperlink" Target="https://lib.imzo.gov.ua/yelektronn-vers-pdruchnikv/5-klas-nush/movno-lteraturna-galuz/zarubzhna-lteratura/zarubzhna-lteratura-pdruchnik-dlya-5-klasu-zakladv-zagalno-seredno-osvti-avt-nkolenko-o-m-matsevko-bekerska-l-v-rudntska-n-p-kovalova-l-l-orlova-o-v-yuldasheva-l-p-turyanitsya-v-g-lebed-d-o/" TargetMode="External"/><Relationship Id="rId5" Type="http://schemas.openxmlformats.org/officeDocument/2006/relationships/hyperlink" Target="https://lib.imzo.gov.ua/yelektronn-vers-pdruchnikv/6-klas-n/movno-lteraturna-osvtnya-galuz/ntegrovan-kursi_1/-zarubzhna-lteratura-pdruchnik-dlya-6-klasu-zakladv-zagalno-seredno-osvti-avt-nkolenko-o-m-matsevko-bekerska-l-v-rudntska-n-p-kovalova-l-l-turyanitsya-v-g-bazilska-n-m-gvozdkova-o-v-lebed-d-o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lib.imzo.gov.ua/" TargetMode="External"/><Relationship Id="rId4" Type="http://schemas.openxmlformats.org/officeDocument/2006/relationships/hyperlink" Target="https://lib.imzo.gov.ua/yelektronn-vers-pdruchnikv/5-klas-nush/movno-lteraturna-galuz/nshomovna-osvta/persha-nozemna-mova/anglyska-mova-5-y-rk-navchannya-pdruchnik-dlya-5-klasu-zakladv-zagalno-seredno-osvti-z-audosuprovodom-avt-dzhoanna-kosta-melan-vlyams/" TargetMode="External"/><Relationship Id="rId5" Type="http://schemas.openxmlformats.org/officeDocument/2006/relationships/hyperlink" Target="https://lib.imzo.gov.ua/yelektronn-vers-pdruchnikv/6-klas-n/movno-lteraturna-osvtnya-galuz/nshomovna-osvta/persha-nozemna-mova/-anglyska-mova-6-y-rk-navchannya-pdruchnik-dlya-6-klasu-zakladv-zagalno-seredno-osvti-z-audosuprovodom-avt-dzhoanna-kosta-melan-vlyams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lib.imzo.gov.ua/" TargetMode="External"/><Relationship Id="rId4" Type="http://schemas.openxmlformats.org/officeDocument/2006/relationships/hyperlink" Target="https://lib.imzo.gov.ua/yelektronn-vers-pdruchnikv/5-klas-nush/movno-lteraturna-galuz/nshomovna-osvta/druga-nozemna-mova/nmetska-mova-1-y-rk-navchannya-pdruchnik-dlya-5-klasu-zakladv-zagalno-seredno-osvti-z-audosuprovodom-avt-sotnikova-s--gogolva-g-v/" TargetMode="External"/><Relationship Id="rId5" Type="http://schemas.openxmlformats.org/officeDocument/2006/relationships/hyperlink" Target="https://lib.imzo.gov.ua/yelektronn-vers-pdruchnikv/6-klas-n/movno-lteraturna-osvtnya-galuz/nshomovna-osvta/druga-nozemna-mova/-nmetska-mova-2-y-rk-navchannya-pdruchnik-dlya-6-klasu-zakladv-zagalno-seredno-osvti-z-audosuprovodom-avt-sotnikova-s--gogolva-g-v/" TargetMode="External"/><Relationship Id="rId6" Type="http://schemas.openxmlformats.org/officeDocument/2006/relationships/hyperlink" Target="https://lib.imzo.gov.ua/yelektronn-vers-pdruchnikv/6-klas-n/movno-lteraturna-osvtnya-galuz/nshomovna-osvta/druga-nozemna-mova/-nmetska-mova-2-y-rk-navchannya-pdruchnik-dlya-6-klasu-zakladv-zagalno-seredno-osvti-z-audosuprovodom-avt-sotnikova-s--gogolva-g-v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znayshov.com/News/Details/metodychni_rekomendatsii_shchodo_vykladannia_ukrainskoi_movy_i_literatury_zarubizhnoi_literatury_dlia_5_6_ta_7_11_klasiv_u_zakladakh_zahalnoi_serednoi_osvity_u_2023_2024_navchalnomu_rotsi" TargetMode="External"/><Relationship Id="rId4" Type="http://schemas.openxmlformats.org/officeDocument/2006/relationships/hyperlink" Target="https://static.klasnaocinka.com.ua/uploads/editor/9324/759894/sitepage_285/files/movno_literaturna_osvitnya_galuz_ukrains_ka_ta_zarubizhna_rekomendacii_2023_24.pdf" TargetMode="External"/><Relationship Id="rId9" Type="http://schemas.openxmlformats.org/officeDocument/2006/relationships/image" Target="../media/image6.png"/><Relationship Id="rId5" Type="http://schemas.openxmlformats.org/officeDocument/2006/relationships/hyperlink" Target="https://erudyt.net/novini/novini-shkilnoi-osviti/normatyvni-dokumenty-vchytelia-ukrainskoi-movy-ta-literatury-na-2023-2024-n-r.html?fbclid=IwAR2WEpdKu7_EnLileqW_F8xY1lL8GbpW1LyXTj_Fo87R3h35uaPKwLAkMxc" TargetMode="External"/><Relationship Id="rId6" Type="http://schemas.openxmlformats.org/officeDocument/2006/relationships/hyperlink" Target="https://drive.google.com/file/d/1wrWQmxSLVIIURmKjkQgEBL1Xk2Bdlf9K/view" TargetMode="External"/><Relationship Id="rId7" Type="http://schemas.openxmlformats.org/officeDocument/2006/relationships/hyperlink" Target="https://osvitoria.media/experience/otsinyuvannya-shho-motyvuye-formuvalne-pidsumkove-samostijne/?fbclid=IwAR1yWZFj-8xkPgDvIzug4Q-zAUlRwUAHkO3_jiJqrUWZfAx5Ov0rjUjjH1Y" TargetMode="External"/><Relationship Id="rId8" Type="http://schemas.openxmlformats.org/officeDocument/2006/relationships/hyperlink" Target="https://osvitoria.media/experience/otsinyuvannya-shho-motyvuye-formuvalne-pidsumkove-samostijne/?fbclid=IwAR1yWZFj-8xkPgDvIzug4Q-zAUlRwUAHkO3_jiJqrUWZfAx5Ov0rjUjjH1Y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p0Go8u_BVe0" TargetMode="External"/><Relationship Id="rId4" Type="http://schemas.openxmlformats.org/officeDocument/2006/relationships/hyperlink" Target="https://www.youtube.com/watch?v=p0Go8u_BVe0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2.png"/><Relationship Id="rId7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zakinppo.org.ua/novyny/vykladannia-inozemnoi-movy-u-2023-2024-navchalnomu-rotsi-metodychni-rekomendatsii/" TargetMode="External"/><Relationship Id="rId4" Type="http://schemas.openxmlformats.org/officeDocument/2006/relationships/hyperlink" Target="https://static.klasnaocinka.com.ua/uploads/editor/9324/759894/sitepage_285/files/movno_literaturna_inozemni_movi_rekomendacii_2023_24.pdf" TargetMode="External"/><Relationship Id="rId5" Type="http://schemas.openxmlformats.org/officeDocument/2006/relationships/hyperlink" Target="https://images.glavred.info/2020_08/1598470751-8103.gif?r=170549" TargetMode="External"/><Relationship Id="rId6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images.glavred.info/2020_08/1598470751-8103.gif?r=170549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schoollife.org.ua/normatyvno-pravovi-dokumenty-2023-2024-navchalnogo-roku/" TargetMode="External"/><Relationship Id="rId4" Type="http://schemas.openxmlformats.org/officeDocument/2006/relationships/hyperlink" Target="https://www.schoollife.org.ua/pro-provedennya-vseukrayinskogo-konkursu-uchytel-roku-2024/" TargetMode="External"/><Relationship Id="rId5" Type="http://schemas.openxmlformats.org/officeDocument/2006/relationships/hyperlink" Target="https://www.schoollife.org.ua/wp-content/uploads/2023/05/Pro-zatverdzhennya-metodychnyh-rekomendatsij-shhodo-okremyh-pytan-zdobuttya-osvity-v-zakladah-zagalnoyi-serednoyi-osvity-v-umovah-voyennogo-stanu-v-Ukrayini.pdf" TargetMode="External"/><Relationship Id="rId6" Type="http://schemas.openxmlformats.org/officeDocument/2006/relationships/hyperlink" Target="https://www.schoollife.org.ua/polozhennya-pro-atestatsiyu-pedagogichnyh-pratsivnykiv-2022-r/" TargetMode="External"/><Relationship Id="rId7" Type="http://schemas.openxmlformats.org/officeDocument/2006/relationships/hyperlink" Target="https://www.schoollife.org.ua/pro-atestatsiyu-ta-pidvyshhennya-kvalifikatsiyi-pedagogichnyh-pratsivnykiv-zakladiv-doshkilnoyi-osvity-u-period-voyennogo-stanu-v-ukrayini/" TargetMode="External"/><Relationship Id="rId8" Type="http://schemas.openxmlformats.org/officeDocument/2006/relationships/hyperlink" Target="https://www.schoollife.org.ua/pro-zatverdzhennya-instruktsiyi-z-vedennya-dilovoyi-dokumentatsiyi-u-zakladah-zagalnoyi-serednoyi-osvity-v-elektronnij-formi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schoollife.org.ua/pro-zatverdzhennya-zmin-do-deyakyh-nakaziv-ministerstva-ohorony-zdorov-ya-ukrayiny/" TargetMode="External"/><Relationship Id="rId4" Type="http://schemas.openxmlformats.org/officeDocument/2006/relationships/hyperlink" Target="https://www.schoollife.org.ua/perelik-rekomendovanoyi-mon-nachalnoyi-literatury-na-2023-2024-navchalnyj-rik/" TargetMode="External"/><Relationship Id="rId5" Type="http://schemas.openxmlformats.org/officeDocument/2006/relationships/hyperlink" Target="https://www.schoollife.org.ua/elektronni-versiyi-pidruchnykiv-dlya-uchniv-1-11-h-klasiv-2023-2024-n-r/" TargetMode="External"/><Relationship Id="rId6" Type="http://schemas.openxmlformats.org/officeDocument/2006/relationships/hyperlink" Target="https://www.schoollife.org.ua/pro-organizatsiyu-ukryttya-pratsivnykiv-ta-ditej-u-zakladah-osvity/" TargetMode="External"/><Relationship Id="rId7" Type="http://schemas.openxmlformats.org/officeDocument/2006/relationships/hyperlink" Target="https://www.schoollife.org.ua/pro-zatverdzhennya-metodychnyh-rekomendatsij-shhodo-otsinyuvannya-navchalnyh-dosyagnen-uchniv-5-6-klasiv-yaki-zdobuvayut-osvitu-vidpovidno-do-novogo-derzhavnogo-standartu-bazovoyi-serednoyi-osvity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schoollife.org.ua/pro-zatverdzhennya-metodychnyh-rekomendatsij-shhodo-otsinyuvannya-rezultativ-navchannya-uchniv-1-4-klasiv-zakladiv-zagalnoyi-serednoyi-osvity/" TargetMode="External"/><Relationship Id="rId4" Type="http://schemas.openxmlformats.org/officeDocument/2006/relationships/hyperlink" Target="https://www.schoollife.org.ua/pro-zatverdzhennya-sanitarnogo-reglamentu-dlya-zakladiv-zagalnoyi-serednoyi-osvity/" TargetMode="External"/><Relationship Id="rId5" Type="http://schemas.openxmlformats.org/officeDocument/2006/relationships/hyperlink" Target="https://www.schoollife.org.ua/deyaki-pytannya-organizatsiyi-dystantsijnogo-navchannya/" TargetMode="External"/><Relationship Id="rId6" Type="http://schemas.openxmlformats.org/officeDocument/2006/relationships/hyperlink" Target="https://www.schoollife.org.ua/polozhennya-pro-sertyfikatsiyu-pedagogichnyh-pratsivnykiv-iz-zminamy-vid-24-12-2019-r/" TargetMode="External"/><Relationship Id="rId7" Type="http://schemas.openxmlformats.org/officeDocument/2006/relationships/hyperlink" Target="https://www.schoollife.org.ua/pro-zatverdzhennya-instruktsiyi-z-dilovodstva-u-zakladah-zagalnoyi-serednoyi-osvity/" TargetMode="External"/><Relationship Id="rId8" Type="http://schemas.openxmlformats.org/officeDocument/2006/relationships/hyperlink" Target="https://www.schoollife.org.ua/category/fajly/stsenariji/pershyj-uro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B26B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1250275" y="2834125"/>
            <a:ext cx="7051200" cy="15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Засідання професійних спільнот учителів мовно-літературної галузі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29 серпня 2023 року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175" y="144025"/>
            <a:ext cx="4579675" cy="25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A5A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185075" y="238675"/>
            <a:ext cx="8610300" cy="7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750">
                <a:solidFill>
                  <a:srgbClr val="2C2F3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Нормативно – правове забезпечення українська мова та література,</a:t>
            </a:r>
            <a:endParaRPr sz="2750">
              <a:solidFill>
                <a:srgbClr val="2C2F3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750">
                <a:solidFill>
                  <a:srgbClr val="2C2F3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зарубіжна література</a:t>
            </a:r>
            <a:endParaRPr sz="4500"/>
          </a:p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18700" y="1399025"/>
            <a:ext cx="6331200" cy="32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5174">
                <a:solidFill>
                  <a:schemeClr val="dk1"/>
                </a:solidFill>
              </a:rPr>
              <a:t>  </a:t>
            </a:r>
            <a:endParaRPr sz="5574">
              <a:solidFill>
                <a:srgbClr val="07376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uk" sz="5574" u="sng">
                <a:solidFill>
                  <a:srgbClr val="07376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https://www.schoollife.org.ua/category/fajly/usi-uroky-ukrajinskoji-movy-ta-literatury/normatyvno-pravove-zabezpechennya-ukrajinska-mova-ta-literatura/</a:t>
            </a:r>
            <a:endParaRPr sz="5574">
              <a:solidFill>
                <a:srgbClr val="07376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uk" sz="5574" u="sng">
                <a:solidFill>
                  <a:srgbClr val="07376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https://www.schoollife.org.ua/kalendarno-tematychne-planuvannya-urokiv-ukrayinskoyi-movy-7-klas-nush-nova-ukrayinska-shkola/</a:t>
            </a:r>
            <a:endParaRPr sz="5574">
              <a:solidFill>
                <a:srgbClr val="07376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uk" sz="5524" u="sng">
                <a:solidFill>
                  <a:srgbClr val="073763"/>
                </a:solidFill>
                <a:highlight>
                  <a:srgbClr val="76A5AF"/>
                </a:highlight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https://www.schoollife.org.ua/usi-uroky-zarubizhnoji-literatury/</a:t>
            </a:r>
            <a:endParaRPr sz="5524">
              <a:solidFill>
                <a:srgbClr val="073763"/>
              </a:solidFill>
              <a:highlight>
                <a:srgbClr val="76A5A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5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5124">
              <a:solidFill>
                <a:schemeClr val="dk1"/>
              </a:solidFill>
              <a:highlight>
                <a:srgbClr val="76A5A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450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41975" y="731425"/>
            <a:ext cx="2219625" cy="144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23075" y="2178900"/>
            <a:ext cx="2219625" cy="144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52750" y="3696025"/>
            <a:ext cx="2272300" cy="144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A5A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185075" y="238675"/>
            <a:ext cx="8610300" cy="7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750">
                <a:solidFill>
                  <a:srgbClr val="2C2F3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Нормативно – правове забезпечення іноземна мова</a:t>
            </a:r>
            <a:endParaRPr sz="4500"/>
          </a:p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118700" y="1634950"/>
            <a:ext cx="5270100" cy="30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6324" u="sng">
                <a:solidFill>
                  <a:srgbClr val="073763"/>
                </a:solidFill>
                <a:highlight>
                  <a:srgbClr val="76A5AF"/>
                </a:highlight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https://www.schoollife.org.ua/usi-uroky-anhlijskoji-movy/</a:t>
            </a:r>
            <a:endParaRPr sz="6324">
              <a:solidFill>
                <a:srgbClr val="073763"/>
              </a:solidFill>
              <a:highlight>
                <a:srgbClr val="76A5A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5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uk" sz="6324" u="sng">
                <a:solidFill>
                  <a:srgbClr val="073763"/>
                </a:solidFill>
                <a:highlight>
                  <a:srgbClr val="76A5AF"/>
                </a:highlight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https://www.schoollife.org.ua/category/fajly/usi-uroky-nimetskoji-movy/</a:t>
            </a:r>
            <a:endParaRPr sz="6324">
              <a:solidFill>
                <a:srgbClr val="073763"/>
              </a:solidFill>
              <a:highlight>
                <a:srgbClr val="76A5A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5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5124">
              <a:solidFill>
                <a:schemeClr val="dk1"/>
              </a:solidFill>
              <a:highlight>
                <a:srgbClr val="76A5A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450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0575" y="1226375"/>
            <a:ext cx="274320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10576" y="3081450"/>
            <a:ext cx="2743200" cy="182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199125" y="33550"/>
            <a:ext cx="8677500" cy="8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uk" sz="1745">
                <a:solidFill>
                  <a:srgbClr val="0000FF"/>
                </a:solidFill>
                <a:highlight>
                  <a:srgbClr val="9FC5E8"/>
                </a:highlight>
              </a:rPr>
              <a:t>Перелік модельних навчальних програм для 7-9 класу закладів загальної середньої освіти, яким надано гриф «Рекомендовано Міністерством освіти і науки України»   </a:t>
            </a:r>
            <a:r>
              <a:rPr b="1" i="1" lang="uk" sz="1745">
                <a:solidFill>
                  <a:srgbClr val="0000FF"/>
                </a:solidFill>
                <a:highlight>
                  <a:srgbClr val="9FC5E8"/>
                </a:highlight>
              </a:rPr>
              <a:t>Наказ МОН № 883 від 24.07.2023 року</a:t>
            </a:r>
            <a:endParaRPr b="1" i="1" sz="1745">
              <a:solidFill>
                <a:srgbClr val="0000FF"/>
              </a:solidFill>
              <a:highlight>
                <a:srgbClr val="9FC5E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1545">
              <a:highlight>
                <a:srgbClr val="FFFFFF"/>
              </a:highlight>
            </a:endParaRPr>
          </a:p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199125" y="811500"/>
            <a:ext cx="8799000" cy="39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50">
              <a:solidFill>
                <a:schemeClr val="dk1"/>
              </a:solidFill>
              <a:highlight>
                <a:srgbClr val="9FC5E8"/>
              </a:highlight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highlight>
                  <a:srgbClr val="9FC5E8"/>
                </a:highlight>
              </a:rPr>
              <a:t>1. Модельна навчальна програма «Українська мова. 7-9 класи» для закладів загальної середньої освіти (авт. Заболотний О. В., Заболотний В. В., Лавринчук В. П., Плівачук К. В., Попова Т. Д.)»;</a:t>
            </a:r>
            <a:endParaRPr sz="1300">
              <a:solidFill>
                <a:schemeClr val="dk1"/>
              </a:solidFill>
              <a:highlight>
                <a:srgbClr val="9FC5E8"/>
              </a:highlight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highlight>
                  <a:srgbClr val="9FC5E8"/>
                </a:highlight>
              </a:rPr>
              <a:t>2. Модельна навчальна програма «Українська мова. 7-9 класи» для закладів загальної середньої освіти (авт. Голуб Н. Б., Горошкіна О. М.)»;</a:t>
            </a:r>
            <a:endParaRPr sz="1300">
              <a:solidFill>
                <a:schemeClr val="dk1"/>
              </a:solidFill>
              <a:highlight>
                <a:srgbClr val="9FC5E8"/>
              </a:highlight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highlight>
                  <a:srgbClr val="9FC5E8"/>
                </a:highlight>
              </a:rPr>
              <a:t>3. Модельна навчальна програма «Українська література. 7-9 класи» для закладів загальної середньої освіти (авт. Яценко Т. О., Пахаренко В. І., Слижук О. А., Тригуб І. А.)»;</a:t>
            </a:r>
            <a:endParaRPr sz="1300">
              <a:solidFill>
                <a:schemeClr val="dk1"/>
              </a:solidFill>
              <a:highlight>
                <a:srgbClr val="9FC5E8"/>
              </a:highlight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highlight>
                  <a:srgbClr val="9FC5E8"/>
                </a:highlight>
              </a:rPr>
              <a:t>4. Модельна навчальна програма «Зарубіжна література. 7-9 класи» для закладів загальної середньої освіти (авг. Снєгірьова В. В., Бушакова О. В., Горобченко І. В., Каєнко О. В.)»;</a:t>
            </a:r>
            <a:endParaRPr sz="1300">
              <a:solidFill>
                <a:schemeClr val="dk1"/>
              </a:solidFill>
              <a:highlight>
                <a:srgbClr val="9FC5E8"/>
              </a:highlight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highlight>
                  <a:srgbClr val="9FC5E8"/>
                </a:highlight>
              </a:rPr>
              <a:t>5. Модельна       навчальна       програма     «Інтегрований        курс     літератур (української та зарубіжної). 7-9 класи» для закладів загальної середньої освіти (авт. Яценко Т. О., Пахаренко В. І., Тригуб І. А., Слижук О. А., Молодик К. Ю.)»;</a:t>
            </a:r>
            <a:endParaRPr sz="1300">
              <a:solidFill>
                <a:schemeClr val="dk1"/>
              </a:solidFill>
              <a:highlight>
                <a:srgbClr val="9FC5E8"/>
              </a:highlight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highlight>
                  <a:srgbClr val="9FC5E8"/>
                </a:highlight>
              </a:rPr>
              <a:t>6. Модельна       навчальна       програма     «Інтегрований        курс     літератур (української та зарубіжної). 7-9 класи» (авт. Ніколенко О. М., Мацевко- Бекерська Л. В., Качак Т. Б., Богосвятська А.-М. І., Рудніцька Н. П., Туряниця В. Г.)»;</a:t>
            </a:r>
            <a:endParaRPr sz="1300">
              <a:solidFill>
                <a:schemeClr val="dk1"/>
              </a:solidFill>
              <a:highlight>
                <a:srgbClr val="9FC5E8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00">
              <a:highlight>
                <a:srgbClr val="9FC5E8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199125" y="33550"/>
            <a:ext cx="8677500" cy="14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uk" sz="1845">
                <a:solidFill>
                  <a:srgbClr val="0000FF"/>
                </a:solidFill>
                <a:highlight>
                  <a:srgbClr val="9FC5E8"/>
                </a:highlight>
              </a:rPr>
              <a:t>П</a:t>
            </a:r>
            <a:r>
              <a:rPr b="1" lang="uk" sz="2145">
                <a:solidFill>
                  <a:srgbClr val="0000FF"/>
                </a:solidFill>
                <a:highlight>
                  <a:srgbClr val="9FC5E8"/>
                </a:highlight>
              </a:rPr>
              <a:t>ерелік модельних навчальних програм для 7-9 класу закладів загальної середньої освіти, яким надано гриф «Рекомендовано Міністерством освіти і науки України»   </a:t>
            </a:r>
            <a:r>
              <a:rPr b="1" i="1" lang="uk" sz="2145">
                <a:solidFill>
                  <a:srgbClr val="0000FF"/>
                </a:solidFill>
                <a:highlight>
                  <a:srgbClr val="9FC5E8"/>
                </a:highlight>
              </a:rPr>
              <a:t>Наказ МОН № 883 від 24.07.2023 року</a:t>
            </a:r>
            <a:endParaRPr b="1" i="1" sz="2145">
              <a:solidFill>
                <a:srgbClr val="0000FF"/>
              </a:solidFill>
              <a:highlight>
                <a:srgbClr val="9FC5E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1845">
              <a:highlight>
                <a:srgbClr val="FFFFFF"/>
              </a:highlight>
            </a:endParaRPr>
          </a:p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359775" y="1169525"/>
            <a:ext cx="8677500" cy="35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50">
              <a:solidFill>
                <a:schemeClr val="dk1"/>
              </a:solidFill>
              <a:highlight>
                <a:srgbClr val="9FC5E8"/>
              </a:highlight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uk" sz="2200" u="sng">
                <a:solidFill>
                  <a:schemeClr val="hlink"/>
                </a:solidFill>
                <a:hlinkClick r:id="rId3"/>
              </a:rPr>
              <a:t>ноземна мова 5-9 кл. Зимомря та ін.</a:t>
            </a:r>
            <a:endParaRPr sz="2200" u="sng">
              <a:solidFill>
                <a:schemeClr val="hlink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uk" sz="2200" u="sng">
                <a:solidFill>
                  <a:schemeClr val="hlink"/>
                </a:solidFill>
                <a:hlinkClick r:id="rId4"/>
              </a:rPr>
              <a:t>Іноземна мова 5-9 кл. Редько та ін.</a:t>
            </a:r>
            <a:endParaRPr sz="2200" u="sng">
              <a:solidFill>
                <a:schemeClr val="hlink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uk" sz="2200" u="sng">
                <a:solidFill>
                  <a:schemeClr val="hlink"/>
                </a:solidFill>
                <a:hlinkClick r:id="rId5"/>
              </a:rPr>
              <a:t>Друга іноземна мова 5-9 кл. Редько та ін.</a:t>
            </a:r>
            <a:endParaRPr sz="2200" u="sng">
              <a:solidFill>
                <a:schemeClr val="hlink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highlight>
                <a:srgbClr val="9FC5E8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2C4C9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idx="4294967295" type="title"/>
          </p:nvPr>
        </p:nvSpPr>
        <p:spPr>
          <a:xfrm>
            <a:off x="159150" y="0"/>
            <a:ext cx="8825700" cy="7449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222">
                <a:solidFill>
                  <a:srgbClr val="2C2F34"/>
                </a:solidFill>
                <a:highlight>
                  <a:srgbClr val="93C47D"/>
                </a:highlight>
              </a:rPr>
              <a:t>Положення про атестацію педагогічних працівників (2022р.)</a:t>
            </a:r>
            <a:endParaRPr b="1" sz="2222">
              <a:solidFill>
                <a:srgbClr val="2C2F34"/>
              </a:solidFill>
              <a:highlight>
                <a:srgbClr val="93C47D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222">
                <a:solidFill>
                  <a:srgbClr val="2C2F34"/>
                </a:solidFill>
                <a:highlight>
                  <a:srgbClr val="93C47D"/>
                </a:highlight>
                <a:latin typeface="Verdana"/>
                <a:ea typeface="Verdana"/>
                <a:cs typeface="Verdana"/>
                <a:sym typeface="Verdana"/>
              </a:rPr>
              <a:t>№ 805 від 09 вересня 2022 року</a:t>
            </a:r>
            <a:endParaRPr b="1" sz="2222">
              <a:solidFill>
                <a:srgbClr val="2C2F34"/>
              </a:solidFill>
              <a:highlight>
                <a:srgbClr val="93C47D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6410"/>
              <a:buFont typeface="Arial"/>
              <a:buNone/>
            </a:pPr>
            <a:r>
              <a:t/>
            </a:r>
            <a:endParaRPr b="1" sz="1950">
              <a:solidFill>
                <a:srgbClr val="2C2F3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8900" y="744900"/>
            <a:ext cx="7531698" cy="411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 txBox="1"/>
          <p:nvPr/>
        </p:nvSpPr>
        <p:spPr>
          <a:xfrm>
            <a:off x="72350" y="3966600"/>
            <a:ext cx="2915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u="sng">
                <a:solidFill>
                  <a:schemeClr val="hlink"/>
                </a:solidFill>
                <a:hlinkClick r:id="rId4"/>
              </a:rPr>
              <a:t>https://docs.google.com/presentation/d/1J_gMhe9Mb7Fp3ciBZW4Yzpe-8-Q_yHL2XvFNd_cts3I/edit?usp=sharing</a:t>
            </a:r>
            <a:r>
              <a:rPr lang="uk"/>
              <a:t>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246300" y="0"/>
            <a:ext cx="8651400" cy="572700"/>
          </a:xfrm>
          <a:prstGeom prst="rect">
            <a:avLst/>
          </a:prstGeom>
          <a:solidFill>
            <a:srgbClr val="6AA84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220"/>
              <a:t>Навчальні підручники з української мови та літератури- 5, 6 клас</a:t>
            </a:r>
            <a:endParaRPr sz="2220"/>
          </a:p>
        </p:txBody>
      </p:sp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115750" y="572700"/>
            <a:ext cx="8825700" cy="4483800"/>
          </a:xfrm>
          <a:prstGeom prst="rect">
            <a:avLst/>
          </a:prstGeom>
          <a:solidFill>
            <a:srgbClr val="F9CB9C"/>
          </a:solidFill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178"/>
              <a:buFont typeface="Arial"/>
              <a:buNone/>
            </a:pPr>
            <a:r>
              <a:rPr lang="uk" sz="3315"/>
              <a:t>Електронна бібліотека      </a:t>
            </a:r>
            <a:r>
              <a:rPr lang="uk" sz="3315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https://lib.imzo.gov.ua/</a:t>
            </a:r>
            <a:endParaRPr sz="3315"/>
          </a:p>
          <a:p>
            <a:pPr indent="0" lvl="0" marL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uk" sz="5015">
                <a:solidFill>
                  <a:schemeClr val="dk1"/>
                </a:solidFill>
              </a:rPr>
              <a:t>«Українська мова» підручник для 5 класу закладів загальної середньої освіти (авт. Заболотний О. В., Заболотний В. В.)</a:t>
            </a:r>
            <a:endParaRPr b="1" sz="501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uk" sz="3815" u="sng">
                <a:solidFill>
                  <a:schemeClr val="hlink"/>
                </a:solidFill>
                <a:hlinkClick r:id="rId4"/>
              </a:rPr>
              <a:t>https://lib.imzo.gov.ua/yelektronn-vers-pdruchnikv/5-klas-nush/movno-lteraturna-galuz/ukranska-mova/ukranska-mova-pdruchnik-dlya-5-klasu-zakladv-zagalno-seredno-osvti-avt-zabolotniy-o-v-zabolotniy-v-v_1/</a:t>
            </a:r>
            <a:endParaRPr b="1" sz="381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uk" sz="5015">
                <a:solidFill>
                  <a:schemeClr val="dk1"/>
                </a:solidFill>
              </a:rPr>
              <a:t>«Українська література» підручник для 5 класу закладів загальної середньої освіти (авт. Яценко Т. О., Пахаренко В. І., Слижук О. А.)</a:t>
            </a:r>
            <a:endParaRPr b="1" sz="501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3178"/>
              <a:buFont typeface="Arial"/>
              <a:buNone/>
            </a:pPr>
            <a:r>
              <a:rPr b="1" lang="uk" sz="3315" u="sng">
                <a:solidFill>
                  <a:schemeClr val="hlink"/>
                </a:solidFill>
                <a:highlight>
                  <a:srgbClr val="F9CB9C"/>
                </a:highlight>
                <a:hlinkClick r:id="rId5"/>
              </a:rPr>
              <a:t>https://lib.imzo.gov.ua/yelektronn-vers-pdruchnikv/5-klas-nush/movno-lteraturna-galuz/ukranska-lteratura/ukranska-lteratura-pdruchnik-dlya-5-klasu-zakladv-zagalno-seredno-osvti-avt-yatsenko-t-o-pakharenko-v--slizhuk-o-a_1/</a:t>
            </a:r>
            <a:endParaRPr b="1" sz="3315">
              <a:solidFill>
                <a:srgbClr val="333333"/>
              </a:solidFill>
              <a:highlight>
                <a:srgbClr val="F9CB9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uk" sz="5100">
                <a:solidFill>
                  <a:schemeClr val="dk1"/>
                </a:solidFill>
              </a:rPr>
              <a:t>«Українська мова» підручник для 6 класу закладів загальної середньої освіти (авт. Заболотний О. В., Заболотний В. В.)</a:t>
            </a:r>
            <a:endParaRPr sz="3315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uk" sz="4200" u="sng">
                <a:solidFill>
                  <a:schemeClr val="hlink"/>
                </a:solidFill>
                <a:hlinkClick r:id="rId6"/>
              </a:rPr>
              <a:t>https://lib.imzo.gov.ua/yelektronn-vers-pdruchnikv/6-klas-n/movno-lteraturna-osvtnya-galuz/ukranska-mova/ukranska-mova-pdruchnik-dlya-6-klasu-zakladv-zagalno-seredno-osvti-avt-zabolotniy-o-v-zabolotniy-v-v/</a:t>
            </a:r>
            <a:endParaRPr sz="4200"/>
          </a:p>
          <a:p>
            <a:pPr indent="0" lvl="0" marL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uk" sz="5100">
                <a:solidFill>
                  <a:schemeClr val="dk1"/>
                </a:solidFill>
              </a:rPr>
              <a:t>«Українська література» підручник для 6 класу закладів загальної середньої освіти (авт. Яценко Т. О., Пахаренко В. І., Слижук О. А.)</a:t>
            </a:r>
            <a:endParaRPr b="1" sz="5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uk" sz="4200" u="sng">
                <a:solidFill>
                  <a:schemeClr val="hlink"/>
                </a:solidFill>
                <a:hlinkClick r:id="rId7"/>
              </a:rPr>
              <a:t>https://lib.imzo.gov.ua/yelektronn-vers-pdruchnikv/6-klas-n/movno-lteraturna-osvtnya-galuz/ukranska-lteratura/ukranska-lteratura-pdruchnik-dlya-6-klasu-zakladv-zagalno-seredno-osvti-avt-yatsenko-t-o-pakharenko-v--slizhuk-o-a/</a:t>
            </a:r>
            <a:endParaRPr sz="42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2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2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246300" y="0"/>
            <a:ext cx="8651400" cy="572700"/>
          </a:xfrm>
          <a:prstGeom prst="rect">
            <a:avLst/>
          </a:prstGeom>
          <a:solidFill>
            <a:srgbClr val="6AA84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220"/>
              <a:t>Навчальні підручники із зарубіжної літератури - 5, 6 клас</a:t>
            </a:r>
            <a:endParaRPr sz="2220"/>
          </a:p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115750" y="763775"/>
            <a:ext cx="8825700" cy="4292700"/>
          </a:xfrm>
          <a:prstGeom prst="rect">
            <a:avLst/>
          </a:prstGeom>
          <a:solidFill>
            <a:srgbClr val="F9CB9C"/>
          </a:solidFill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178"/>
              <a:buFont typeface="Arial"/>
              <a:buNone/>
            </a:pPr>
            <a:r>
              <a:rPr lang="uk" sz="3315"/>
              <a:t>Електронна бібліотека </a:t>
            </a:r>
            <a:endParaRPr sz="331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3178"/>
              <a:buFont typeface="Arial"/>
              <a:buNone/>
            </a:pPr>
            <a:r>
              <a:rPr lang="uk" sz="3315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https://lib.imzo.gov.ua/</a:t>
            </a:r>
            <a:endParaRPr sz="3315"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uk" sz="5015">
                <a:solidFill>
                  <a:schemeClr val="dk1"/>
                </a:solidFill>
              </a:rPr>
              <a:t>«Зарубіжна література» підручник для 5 класу закладів загальної середньої освіти (авт. Ніколенко О. М., Мацевко-Бекерська Л. В., Рудніцька Н. П., Ковальова Л. Л., Орлова О. В., Юлдашева Л. П., Туряниця В. Г., Лебедь Д. О.)</a:t>
            </a:r>
            <a:endParaRPr b="1" sz="5015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uk" sz="4515" u="sng">
                <a:solidFill>
                  <a:schemeClr val="hlink"/>
                </a:solidFill>
                <a:hlinkClick r:id="rId4"/>
              </a:rPr>
              <a:t>ttps://lib.imzo.gov.ua/yelektronn-vers-pdruchnikv/5-klas-nush/movno-lteraturna-galuz/zarubzhna-lteratura/zarubzhna-lteratura-pdruchnik-dlya-5-klasu-zakladv-zagalno-seredno-osvti-avt-nkolenko-o-m-matsevko-bekerska-l-v-rudntska-n-p-kovalova-l-l-orlova-o-v-yuldasheva-l-p-turyanitsya-v-g-lebed-d-o/</a:t>
            </a:r>
            <a:endParaRPr sz="4515"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uk" sz="4761">
                <a:solidFill>
                  <a:schemeClr val="dk1"/>
                </a:solidFill>
              </a:rPr>
              <a:t>«Зарубіжна література» підручник для 6 класу закладів загальної середньої освіти (авт. Ніколенко О. М., Мацевко-Бекерська Л. В., Рудніцька Н. П., Ковальова Л. Л., Туряниця В. Г., Базильська Н. М., Гвоздікова О. В., Лебедь Д. О.)</a:t>
            </a:r>
            <a:endParaRPr b="1" sz="476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uk" sz="4415" u="sng">
                <a:solidFill>
                  <a:schemeClr val="hlink"/>
                </a:solidFill>
                <a:hlinkClick r:id="rId5"/>
              </a:rPr>
              <a:t>https://lib.imzo.gov.ua/yelektronn-vers-pdruchnikv/6-klas-n/movno-lteraturna-osvtnya-galuz/ntegrovan-kursi_1/-zarubzhna-lteratura-pdruchnik-dlya-6-klasu-zakladv-zagalno-seredno-osvti-avt-nkolenko-o-m-matsevko-bekerska-l-v-rudntska-n-p-kovalova-l-l-turyanitsya-v-g-bazilska-n-m-gvozdkova-o-v-lebed-d-o/</a:t>
            </a:r>
            <a:endParaRPr sz="441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217650" y="0"/>
            <a:ext cx="8520600" cy="572700"/>
          </a:xfrm>
          <a:prstGeom prst="rect">
            <a:avLst/>
          </a:prstGeom>
          <a:solidFill>
            <a:srgbClr val="6AA84F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uk"/>
              <a:t>Навчальні підручники з англійської мови- 5,6 клас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130225" y="716175"/>
            <a:ext cx="8840100" cy="4282800"/>
          </a:xfrm>
          <a:prstGeom prst="rect">
            <a:avLst/>
          </a:prstGeom>
          <a:solidFill>
            <a:srgbClr val="F9CB9C"/>
          </a:solidFill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261"/>
              <a:buFont typeface="Arial"/>
              <a:buNone/>
            </a:pPr>
            <a:r>
              <a:rPr lang="uk" sz="3210"/>
              <a:t>Електронна бібліотека (підручники 5-11 клас)</a:t>
            </a:r>
            <a:endParaRPr sz="321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4261"/>
              <a:buFont typeface="Arial"/>
              <a:buNone/>
            </a:pPr>
            <a:r>
              <a:rPr lang="uk" sz="321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https://lib.imzo.gov.ua/</a:t>
            </a:r>
            <a:endParaRPr sz="3210"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427"/>
              <a:buFont typeface="Arial"/>
              <a:buNone/>
            </a:pPr>
            <a:r>
              <a:rPr b="1" lang="uk" sz="4325">
                <a:solidFill>
                  <a:schemeClr val="dk1"/>
                </a:solidFill>
              </a:rPr>
              <a:t>«Англійська мова (5-й рік навчання)» підручник для 5 класу закладів загальної середньої освіти (з аудіосупроводом) (авт. Джоанна Коста, Мелані Вільямс)</a:t>
            </a:r>
            <a:endParaRPr b="1" sz="4325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4261"/>
              <a:buFont typeface="Arial"/>
              <a:buNone/>
            </a:pPr>
            <a:r>
              <a:t/>
            </a:r>
            <a:endParaRPr sz="321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4261"/>
              <a:buFont typeface="Arial"/>
              <a:buNone/>
            </a:pPr>
            <a:r>
              <a:rPr lang="uk" sz="3210" u="sng">
                <a:solidFill>
                  <a:schemeClr val="hlink"/>
                </a:solidFill>
                <a:hlinkClick r:id="rId4"/>
              </a:rPr>
              <a:t>https://lib.imzo.gov.ua/yelektronn-vers-pdruchnikv/5-klas-nush/movno-lteraturna-galuz/nshomovna-osvta/persha-nozemna-mova/anglyska-mova-5-y-rk-navchannya-pdruchnik-dlya-5-klasu-zakladv-zagalno-seredno-osvti-z-audosuprovodom-avt-dzhoanna-kosta-melan-vlyams/</a:t>
            </a:r>
            <a:endParaRPr sz="3210"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427"/>
              <a:buFont typeface="Arial"/>
              <a:buNone/>
            </a:pPr>
            <a:r>
              <a:rPr b="1" lang="uk" sz="4325">
                <a:solidFill>
                  <a:schemeClr val="dk1"/>
                </a:solidFill>
              </a:rPr>
              <a:t>«Англійська мова (6-й рік навчання)» підручник для 6 класу закладів загальної середньої освіти (з аудіосупроводом) (авт. Джоанна Коста, Мелані Вільямс)</a:t>
            </a:r>
            <a:endParaRPr b="1" sz="4325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4261"/>
              <a:buFont typeface="Arial"/>
              <a:buNone/>
            </a:pPr>
            <a:r>
              <a:t/>
            </a:r>
            <a:endParaRPr sz="321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4261"/>
              <a:buFont typeface="Arial"/>
              <a:buNone/>
            </a:pPr>
            <a:r>
              <a:rPr lang="uk" sz="3210" u="sng">
                <a:solidFill>
                  <a:schemeClr val="hlink"/>
                </a:solidFill>
                <a:hlinkClick r:id="rId5"/>
              </a:rPr>
              <a:t>https://lib.imzo.gov.ua/yelektronn-vers-pdruchnikv/6-klas-n/movno-lteraturna-osvtnya-galuz/nshomovna-osvta/persha-nozemna-mova/-anglyska-mova-6-y-rk-navchannya-pdruchnik-dlya-6-klasu-zakladv-zagalno-seredno-osvti-z-audosuprovodom-avt-dzhoanna-kosta-melan-vlyams/</a:t>
            </a:r>
            <a:endParaRPr sz="321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type="title"/>
          </p:nvPr>
        </p:nvSpPr>
        <p:spPr>
          <a:xfrm>
            <a:off x="217650" y="0"/>
            <a:ext cx="8520600" cy="572700"/>
          </a:xfrm>
          <a:prstGeom prst="rect">
            <a:avLst/>
          </a:prstGeom>
          <a:solidFill>
            <a:srgbClr val="6AA84F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uk"/>
              <a:t>Навчальні підручники з німецької мови- 5,6 клас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0"/>
          <p:cNvSpPr txBox="1"/>
          <p:nvPr>
            <p:ph idx="1" type="body"/>
          </p:nvPr>
        </p:nvSpPr>
        <p:spPr>
          <a:xfrm>
            <a:off x="130225" y="716175"/>
            <a:ext cx="8840100" cy="4282800"/>
          </a:xfrm>
          <a:prstGeom prst="rect">
            <a:avLst/>
          </a:prstGeom>
          <a:solidFill>
            <a:srgbClr val="F9CB9C"/>
          </a:solidFill>
        </p:spPr>
        <p:txBody>
          <a:bodyPr anchorCtr="0" anchor="t" bIns="91425" lIns="91425" spcFirstLastPara="1" rIns="91425" wrap="square" tIns="91425">
            <a:normAutofit fontScale="3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uk"/>
              <a:t>Електронна бібліотека (підручники 5-11 клас)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uk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https://lib.imzo.gov.ua/</a:t>
            </a:r>
            <a:endParaRPr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9878"/>
              <a:buFont typeface="Arial"/>
              <a:buNone/>
            </a:pPr>
            <a:r>
              <a:rPr b="1" lang="uk" sz="3681">
                <a:solidFill>
                  <a:schemeClr val="dk1"/>
                </a:solidFill>
              </a:rPr>
              <a:t>«Німецька мова (1-й рік навчання)» підручник для 5 класу закладів загальної середньої освіти (з аудіосупроводом) (авт. Сотникова С. І., Гоголєва Г. В.)</a:t>
            </a:r>
            <a:endParaRPr b="1" sz="368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b="1" lang="uk" sz="3050" u="sng">
                <a:solidFill>
                  <a:schemeClr val="hlink"/>
                </a:solidFill>
                <a:hlinkClick r:id="rId4"/>
              </a:rPr>
              <a:t>https://lib.imzo.gov.ua/yelektronn-vers-pdruchnikv/5-klas-nush/movno-lteraturna-galuz/nshomovna-osvta/druga-nozemna-mova/nmetska-mova-1-y-rk-navchannya-pdruchnik-dlya-5-klasu-zakladv-zagalno-seredno-osvti-z-audosuprovodom-avt-sotnikova-s--gogolva-g-v/</a:t>
            </a:r>
            <a:endParaRPr b="1" sz="30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b="1" lang="uk" sz="3642">
                <a:solidFill>
                  <a:schemeClr val="dk1"/>
                </a:solidFill>
              </a:rPr>
              <a:t>«Німецька мова (2-й рік навчання)» підручник для 6 класу закладів загальної середньої освіти (з аудіосупроводом) (авт. Сотникова С. І., Гоголєва Г. В.)</a:t>
            </a:r>
            <a:endParaRPr b="1" sz="3642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b="1" lang="uk" sz="3642" u="sng">
                <a:solidFill>
                  <a:schemeClr val="hlink"/>
                </a:solidFill>
                <a:hlinkClick r:id="rId5"/>
              </a:rPr>
              <a:t>https://lib.imzo.gov.ua/yelektronn-ver</a:t>
            </a:r>
            <a:r>
              <a:rPr b="1" lang="uk" sz="2800" u="sng">
                <a:solidFill>
                  <a:schemeClr val="hlink"/>
                </a:solidFill>
                <a:hlinkClick r:id="rId6"/>
              </a:rPr>
              <a:t>s-pdruchnikv/6-klas-n/movno-lteraturna-osvtnya-galuz/nshomovna-osvta/druga-nozemna-mova/-nmetska-mova-2-y-rk-navchannya-pdruchnik-dlya-6-klasu-zakladv-zagalno-seredno-osvti-z-audosuprovodom-avt-sotnikova-s--gogolva-g-v/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>
            <a:off x="101275" y="0"/>
            <a:ext cx="8912400" cy="8319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Методичні рекомендації до 2023-2024 навчального року</a:t>
            </a:r>
            <a:endParaRPr/>
          </a:p>
        </p:txBody>
      </p:sp>
      <p:sp>
        <p:nvSpPr>
          <p:cNvPr id="169" name="Google Shape;169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4200" u="sng">
                <a:solidFill>
                  <a:schemeClr val="hlink"/>
                </a:solidFill>
                <a:hlinkClick r:id="rId3"/>
              </a:rPr>
              <a:t>https://znayshov.com/News/Details/metodychni_rekomendatsii_shchodo_vykladannia_ukrainskoi_movy_i_literatury_zarubizhnoi_literatury_dlia_5_6_ta_7_11_klasiv_u_zakladakh_zahalnoi_serednoi_osvity_u_2023_2024_navchalnomu_rotsi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4936" u="sng">
                <a:solidFill>
                  <a:schemeClr val="hlink"/>
                </a:solidFill>
                <a:hlinkClick r:id="rId4"/>
              </a:rPr>
              <a:t>https://static.klasnaocinka.com.ua/uploads/editor/9324/759894/sitepage_285/files/movno_literaturna_osvitnya_galuz_ukrains_ka_ta_zarubizhna_rekomendacii_2023_24.pdf</a:t>
            </a:r>
            <a:endParaRPr sz="533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5336" u="sng">
                <a:solidFill>
                  <a:schemeClr val="hlink"/>
                </a:solidFill>
                <a:hlinkClick r:id="rId5"/>
              </a:rPr>
              <a:t>https://erudyt.net/novini/novini-shkilnoi-osviti/normatyvni-dokumenty-vchytelia-ukrainskoi-movy-ta-literatury-na-2023-2024-n-r.html?fbclid=IwAR2WEpdKu7_EnLileqW_F8xY1lL8GbpW1LyXTj_Fo87R3h35uaPKwLAkMxc</a:t>
            </a:r>
            <a:endParaRPr sz="533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5336" u="sng">
                <a:solidFill>
                  <a:schemeClr val="hlink"/>
                </a:solidFill>
                <a:hlinkClick r:id="rId6"/>
              </a:rPr>
              <a:t>https://drive.google.com/file/d/1wrWQmxSLVIIURmKjkQgEBL1Xk2Bdlf9K/view</a:t>
            </a:r>
            <a:endParaRPr sz="533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5336" u="sng">
                <a:solidFill>
                  <a:schemeClr val="hlink"/>
                </a:solidFill>
                <a:hlinkClick r:id="rId7"/>
              </a:rPr>
              <a:t>https://osvitoria.media/experience/otsinyuvannya-shho-motyvuye-formuvalne-pidsumkove-samostijne/?fbclid=I</a:t>
            </a:r>
            <a:r>
              <a:rPr lang="uk" sz="4936" u="sng">
                <a:solidFill>
                  <a:schemeClr val="hlink"/>
                </a:solidFill>
                <a:hlinkClick r:id="rId8"/>
              </a:rPr>
              <a:t>wAR1yWZFj-8xkPgDvIzug4Q-zAUlRwUAHkO3_jiJqrUWZfAx5Ov0rjUjjH1Y</a:t>
            </a:r>
            <a:endParaRPr sz="493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28875" y="3519863"/>
            <a:ext cx="3133725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B26B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438" y="82300"/>
            <a:ext cx="1454400" cy="67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u="sng">
                <a:solidFill>
                  <a:schemeClr val="hlink"/>
                </a:solidFill>
                <a:hlinkClick r:id="rId3"/>
              </a:rPr>
              <a:t>https:</a:t>
            </a:r>
            <a:r>
              <a:rPr lang="uk" sz="1300" u="sng">
                <a:solidFill>
                  <a:schemeClr val="hlink"/>
                </a:solidFill>
                <a:hlinkClick r:id="rId4"/>
              </a:rPr>
              <a:t>//www.youtube.com/watch?v=p0Go8u_BVe0</a:t>
            </a:r>
            <a:endParaRPr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600" y="82300"/>
            <a:ext cx="2000850" cy="14607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572000" y="82300"/>
            <a:ext cx="4408500" cy="4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highlight>
                  <a:srgbClr val="FFFFFF"/>
                </a:highlight>
              </a:rPr>
              <a:t> 29 серпня — День пам’яті захисників України, які загинули в боротьбі за незалежність, суверенітет і територіальну цілісність України.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highlight>
                  <a:srgbClr val="FFFFFF"/>
                </a:highlight>
              </a:rPr>
              <a:t>Повна назва пам’ятного дня звучить так — День пам’яті захисників України, які загинули в боротьбі за незалежність, суверенітет і територіальну цілісність України.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highlight>
                  <a:srgbClr val="FFFFFF"/>
                </a:highlight>
              </a:rPr>
              <a:t>29 серпня — дата Іловайської трагедії, коли загинуло щонайменше 368 українських військових.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highlight>
                  <a:srgbClr val="FFFFFF"/>
                </a:highlight>
              </a:rPr>
              <a:t>Щороку, починаючи з 2019-го, у цей день вшановують пам’ять загиблих військовослужбовців та добровольців України. Символом дня є соняшник, адже багато військових загинули у 2014-му році в соняшникових полях.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rPr lang="uk">
                <a:solidFill>
                  <a:schemeClr val="dk1"/>
                </a:solidFill>
                <a:highlight>
                  <a:srgbClr val="FFFFFF"/>
                </a:highlight>
              </a:rPr>
              <a:t>В цей день також зупиняються розважальні програми та опускаються державні прапори на адмінбудівлях.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600" y="2315554"/>
            <a:ext cx="4130850" cy="2738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91900" y="834525"/>
            <a:ext cx="2721850" cy="137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>
            <p:ph type="title"/>
          </p:nvPr>
        </p:nvSpPr>
        <p:spPr>
          <a:xfrm>
            <a:off x="101275" y="0"/>
            <a:ext cx="8912400" cy="8319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Методичні рекомендації до 2023-2024 навчального року</a:t>
            </a:r>
            <a:endParaRPr/>
          </a:p>
        </p:txBody>
      </p:sp>
      <p:sp>
        <p:nvSpPr>
          <p:cNvPr id="176" name="Google Shape;176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4936" u="sng">
                <a:solidFill>
                  <a:schemeClr val="hlink"/>
                </a:solidFill>
                <a:hlinkClick r:id="rId3"/>
              </a:rPr>
              <a:t>https://zakinppo.org.ua/novyny/vykladannia-inozemnoi-movy-u-2023-2024-navchalnomu-rotsi-metodychni-rekomendatsii/</a:t>
            </a:r>
            <a:endParaRPr sz="493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uk" sz="5336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https://static.klasnaocinka.com.ua/uploads/editor/9324/759894/sitepage_285/files/movno_literaturna_inozemni_movi_rekomendacii_2023_24.pdf</a:t>
            </a:r>
            <a:endParaRPr sz="493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93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u="sng">
                <a:solidFill>
                  <a:schemeClr val="hlink"/>
                </a:solidFill>
                <a:hlinkClick r:id="rId5"/>
              </a:rPr>
              <a:t>https://images.glavred.info/2020_08/1598470751-8103.gif?r=170549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90488" y="2825125"/>
            <a:ext cx="4441825" cy="20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/>
          <p:nvPr>
            <p:ph type="title"/>
          </p:nvPr>
        </p:nvSpPr>
        <p:spPr>
          <a:xfrm>
            <a:off x="311700" y="445025"/>
            <a:ext cx="23628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uk" sz="18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https://images.glavred.info/2020_08/1598470751-8103.gif?r=170549</a:t>
            </a:r>
            <a:endParaRPr/>
          </a:p>
        </p:txBody>
      </p:sp>
      <p:sp>
        <p:nvSpPr>
          <p:cNvPr id="189" name="Google Shape;189;p34"/>
          <p:cNvSpPr txBox="1"/>
          <p:nvPr>
            <p:ph idx="1" type="body"/>
          </p:nvPr>
        </p:nvSpPr>
        <p:spPr>
          <a:xfrm>
            <a:off x="311700" y="1152475"/>
            <a:ext cx="3659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0600" y="0"/>
            <a:ext cx="5740176" cy="5020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2C4C9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4294967295" type="body"/>
          </p:nvPr>
        </p:nvSpPr>
        <p:spPr>
          <a:xfrm>
            <a:off x="4312625" y="567600"/>
            <a:ext cx="4511700" cy="40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116"/>
              <a:buFont typeface="Arial"/>
              <a:buNone/>
            </a:pPr>
            <a:r>
              <a:rPr lang="uk" sz="2963">
                <a:solidFill>
                  <a:schemeClr val="dk1"/>
                </a:solidFill>
                <a:highlight>
                  <a:srgbClr val="FFFFFF"/>
                </a:highlight>
              </a:rPr>
              <a:t>УРЯД УХВАЛИВ ПОСТАНОВУ «ПРО ПОЧАТОК НАВЧАЛЬНОГО РОКУ ПІД ЧАС ДІЇ ВОЄННОГО СТАНУ В УКРАЇНІ»</a:t>
            </a:r>
            <a:endParaRPr sz="2963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963">
                <a:solidFill>
                  <a:srgbClr val="0000FF"/>
                </a:solidFill>
                <a:highlight>
                  <a:srgbClr val="FFFFFF"/>
                </a:highlight>
              </a:rPr>
              <a:t>Опубліковано 28 липня 2023 року </a:t>
            </a:r>
            <a:endParaRPr sz="2963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197"/>
              <a:buFont typeface="Arial"/>
              <a:buNone/>
            </a:pPr>
            <a:r>
              <a:rPr b="1" lang="uk" sz="2736">
                <a:solidFill>
                  <a:srgbClr val="333333"/>
                </a:solidFill>
                <a:highlight>
                  <a:srgbClr val="A2C4C9"/>
                </a:highlight>
              </a:rPr>
              <a:t>Метою постанови є </a:t>
            </a:r>
            <a:r>
              <a:rPr lang="uk" sz="2736">
                <a:solidFill>
                  <a:srgbClr val="333333"/>
                </a:solidFill>
                <a:highlight>
                  <a:srgbClr val="A2C4C9"/>
                </a:highlight>
              </a:rPr>
              <a:t>зменшення загроз життя і здоров’я здобувачів освіти та працівників закладів освіти у період дії воєнного стану через урегулювання питання організованого початку 2023/2024 навчального року.</a:t>
            </a:r>
            <a:endParaRPr sz="2736">
              <a:solidFill>
                <a:srgbClr val="333333"/>
              </a:solidFill>
              <a:highlight>
                <a:srgbClr val="A2C4C9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357"/>
              <a:buFont typeface="Arial"/>
              <a:buNone/>
            </a:pPr>
            <a:r>
              <a:t/>
            </a:r>
            <a:endParaRPr sz="2372">
              <a:solidFill>
                <a:srgbClr val="333333"/>
              </a:solidFill>
              <a:highlight>
                <a:srgbClr val="A2C4C9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562"/>
              <a:buFont typeface="Arial"/>
              <a:buNone/>
            </a:pPr>
            <a:r>
              <a:rPr lang="uk" sz="2780">
                <a:solidFill>
                  <a:schemeClr val="dk1"/>
                </a:solidFill>
                <a:highlight>
                  <a:srgbClr val="FFFFFF"/>
                </a:highlight>
              </a:rPr>
              <a:t>Установити в закладах загальної середньої освіти тривалість 2023/2024 навчального року з 1 вересня 2023 р. до 28 червня 2024 року.</a:t>
            </a:r>
            <a:endParaRPr sz="278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highlight>
                <a:srgbClr val="A2C4C9"/>
              </a:highlight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050" y="528026"/>
            <a:ext cx="4087450" cy="408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2C4C9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idx="4294967295" type="body"/>
          </p:nvPr>
        </p:nvSpPr>
        <p:spPr>
          <a:xfrm>
            <a:off x="555500" y="82300"/>
            <a:ext cx="8013600" cy="47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581"/>
              <a:buFont typeface="Arial"/>
              <a:buNone/>
            </a:pPr>
            <a:r>
              <a:t/>
            </a:r>
            <a:endParaRPr b="1" sz="4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7800">
                <a:highlight>
                  <a:srgbClr val="A2C4C9"/>
                </a:highlight>
              </a:rPr>
              <a:t>                               Структура навчального року</a:t>
            </a:r>
            <a:endParaRPr b="1" sz="7800">
              <a:highlight>
                <a:srgbClr val="A2C4C9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7000">
                <a:highlight>
                  <a:srgbClr val="A2C4C9"/>
                </a:highlight>
              </a:rPr>
              <a:t>                 (наказ УО ЧМР від 14.08.2023 № 01-11/1337)</a:t>
            </a:r>
            <a:endParaRPr b="1" sz="7000">
              <a:highlight>
                <a:srgbClr val="A2C4C9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uk" sz="4600">
                <a:highlight>
                  <a:srgbClr val="A2C4C9"/>
                </a:highlight>
              </a:rPr>
              <a:t>Навчальний рік розпочати 1 вересня 2023 року – День знань.</a:t>
            </a:r>
            <a:endParaRPr sz="4600">
              <a:highlight>
                <a:srgbClr val="A2C4C9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uk" sz="4600">
                <a:highlight>
                  <a:srgbClr val="A2C4C9"/>
                </a:highlight>
              </a:rPr>
              <a:t>Навчальні заняття організувати за семестровою системою:</a:t>
            </a:r>
            <a:endParaRPr sz="4600">
              <a:highlight>
                <a:srgbClr val="A2C4C9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uk" sz="4600">
                <a:highlight>
                  <a:srgbClr val="A2C4C9"/>
                </a:highlight>
              </a:rPr>
              <a:t>                                                </a:t>
            </a:r>
            <a:r>
              <a:rPr b="1" lang="uk" sz="4600">
                <a:highlight>
                  <a:srgbClr val="A2C4C9"/>
                </a:highlight>
              </a:rPr>
              <a:t> І семестр – з 01 вересня 2023 року до 29 грудня 2023 року (включно)</a:t>
            </a:r>
            <a:endParaRPr b="1" sz="4600">
              <a:highlight>
                <a:srgbClr val="A2C4C9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uk" sz="4600">
                <a:highlight>
                  <a:srgbClr val="A2C4C9"/>
                </a:highlight>
              </a:rPr>
              <a:t>                                                 ІІ семестр – з 10 січня 2024 року до 31 травня 2024 року (включно).</a:t>
            </a:r>
            <a:endParaRPr b="1" sz="4600">
              <a:highlight>
                <a:srgbClr val="A2C4C9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uk" sz="4600">
                <a:highlight>
                  <a:srgbClr val="A2C4C9"/>
                </a:highlight>
              </a:rPr>
              <a:t>Впродовж навчального року для учнів провести канікули:</a:t>
            </a:r>
            <a:endParaRPr sz="4600">
              <a:highlight>
                <a:srgbClr val="A2C4C9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uk" sz="4600">
                <a:highlight>
                  <a:srgbClr val="A2C4C9"/>
                </a:highlight>
              </a:rPr>
              <a:t>Осінні: </a:t>
            </a:r>
            <a:r>
              <a:rPr lang="uk" sz="4600">
                <a:highlight>
                  <a:srgbClr val="A2C4C9"/>
                </a:highlight>
              </a:rPr>
              <a:t>13 жовтня 2023 року-  17 жовтня 2023 року</a:t>
            </a:r>
            <a:endParaRPr sz="4600">
              <a:highlight>
                <a:srgbClr val="A2C4C9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uk" sz="4600">
                <a:highlight>
                  <a:srgbClr val="A2C4C9"/>
                </a:highlight>
              </a:rPr>
              <a:t>              22 листопада 2023 року - 26 листопада 2023 року </a:t>
            </a:r>
            <a:endParaRPr sz="4600">
              <a:highlight>
                <a:srgbClr val="A2C4C9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uk" sz="4600">
                <a:highlight>
                  <a:srgbClr val="A2C4C9"/>
                </a:highlight>
              </a:rPr>
              <a:t>Зимові: </a:t>
            </a:r>
            <a:r>
              <a:rPr lang="uk" sz="4600">
                <a:highlight>
                  <a:srgbClr val="A2C4C9"/>
                </a:highlight>
              </a:rPr>
              <a:t>01 січня 2024 року 09 січня 2024 року </a:t>
            </a:r>
            <a:endParaRPr sz="4600">
              <a:highlight>
                <a:srgbClr val="A2C4C9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uk" sz="4600">
                <a:highlight>
                  <a:srgbClr val="A2C4C9"/>
                </a:highlight>
              </a:rPr>
              <a:t>              21 лютого 2024 року - 25 лютого 2024 року </a:t>
            </a:r>
            <a:endParaRPr sz="4600">
              <a:highlight>
                <a:srgbClr val="A2C4C9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uk" sz="4600">
                <a:highlight>
                  <a:srgbClr val="A2C4C9"/>
                </a:highlight>
              </a:rPr>
              <a:t>Весняні: </a:t>
            </a:r>
            <a:r>
              <a:rPr lang="uk" sz="4600">
                <a:highlight>
                  <a:srgbClr val="A2C4C9"/>
                </a:highlight>
              </a:rPr>
              <a:t> 08 квітня 2024 року - 14 квітня 2024 року </a:t>
            </a:r>
            <a:endParaRPr sz="4600">
              <a:highlight>
                <a:srgbClr val="A2C4C9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uk" sz="4600">
                <a:highlight>
                  <a:srgbClr val="A2C4C9"/>
                </a:highlight>
              </a:rPr>
              <a:t>Закінчення навчального року «Останній дзвоник-2024» - 31 травня 2024 року.</a:t>
            </a:r>
            <a:endParaRPr b="1" sz="4600">
              <a:highlight>
                <a:srgbClr val="A2C4C9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4600">
              <a:highlight>
                <a:srgbClr val="A2C4C9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2C4C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4294967295" type="body"/>
          </p:nvPr>
        </p:nvSpPr>
        <p:spPr>
          <a:xfrm>
            <a:off x="195475" y="0"/>
            <a:ext cx="8013600" cy="47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7800">
                <a:highlight>
                  <a:srgbClr val="A2C4C9"/>
                </a:highlight>
              </a:rPr>
              <a:t>                           </a:t>
            </a:r>
            <a:endParaRPr b="1" sz="7800">
              <a:highlight>
                <a:srgbClr val="A2C4C9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7000">
                <a:highlight>
                  <a:srgbClr val="A2C4C9"/>
                </a:highlight>
              </a:rPr>
              <a:t>            </a:t>
            </a:r>
            <a:endParaRPr b="1" sz="4600">
              <a:highlight>
                <a:srgbClr val="A2C4C9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4600">
              <a:highlight>
                <a:srgbClr val="A2C4C9"/>
              </a:highlight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00" y="133725"/>
            <a:ext cx="8085599" cy="482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154300"/>
            <a:ext cx="8520600" cy="8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1520" u="sng">
                <a:solidFill>
                  <a:schemeClr val="hlink"/>
                </a:solidFill>
                <a:hlinkClick r:id="rId3"/>
              </a:rPr>
              <a:t>https://www.schoollife.org.ua/normatyvno-pravovi-dokumenty-2023-2024-navchalnogo-roku/</a:t>
            </a:r>
            <a:r>
              <a:rPr lang="uk" sz="1520"/>
              <a:t> </a:t>
            </a:r>
            <a:endParaRPr sz="1520"/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226325" y="474750"/>
            <a:ext cx="8676000" cy="41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6410"/>
              <a:buFont typeface="Arial"/>
              <a:buNone/>
            </a:pPr>
            <a:r>
              <a:rPr b="1" lang="uk" sz="1950">
                <a:solidFill>
                  <a:srgbClr val="0000FF"/>
                </a:solidFill>
                <a:highlight>
                  <a:srgbClr val="B6D7A8"/>
                </a:highlight>
              </a:rPr>
              <a:t>Нормативно-правові документи 2023/2024 навчального року</a:t>
            </a:r>
            <a:endParaRPr b="1" sz="1950">
              <a:solidFill>
                <a:srgbClr val="0000FF"/>
              </a:solidFill>
              <a:highlight>
                <a:srgbClr val="B6D7A8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88000"/>
              <a:buFont typeface="Arial"/>
              <a:buNone/>
            </a:pPr>
            <a:r>
              <a:rPr lang="uk" sz="1250">
                <a:solidFill>
                  <a:srgbClr val="000000"/>
                </a:solidFill>
                <a:highlight>
                  <a:srgbClr val="B6D7A8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Наказ Міністерства освіти і науки України від 07 червня 2023 р. № 705 «Про проведення всеукраїнського конкурсу “Учитель року-2024″»</a:t>
            </a:r>
            <a:endParaRPr sz="1250">
              <a:solidFill>
                <a:srgbClr val="000000"/>
              </a:solidFill>
              <a:highlight>
                <a:srgbClr val="B6D7A8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5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88000"/>
              <a:buFont typeface="Arial"/>
              <a:buNone/>
            </a:pPr>
            <a:r>
              <a:rPr lang="uk" sz="1250">
                <a:solidFill>
                  <a:srgbClr val="000000"/>
                </a:solidFill>
                <a:highlight>
                  <a:srgbClr val="B6D7A8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Наказ Міністерства освіти і науки України від 15.05.2023 № 563 “Про затвердження методичних рекомендацій щодо окремих питань здобуття освіти в закладах загальної середньої освіти в умовах воєнного стану в Україні”</a:t>
            </a:r>
            <a:endParaRPr sz="1250">
              <a:solidFill>
                <a:srgbClr val="000000"/>
              </a:solidFill>
              <a:highlight>
                <a:srgbClr val="B6D7A8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5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88000"/>
              <a:buFont typeface="Arial"/>
              <a:buNone/>
            </a:pPr>
            <a:r>
              <a:rPr lang="uk" sz="1250">
                <a:solidFill>
                  <a:srgbClr val="000000"/>
                </a:solidFill>
                <a:highlight>
                  <a:srgbClr val="B6D7A8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Положення про атестацію педагогічних працівників (2022р.)</a:t>
            </a:r>
            <a:endParaRPr sz="1250">
              <a:solidFill>
                <a:srgbClr val="000000"/>
              </a:solidFill>
              <a:highlight>
                <a:srgbClr val="B6D7A8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5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88000"/>
              <a:buFont typeface="Arial"/>
              <a:buNone/>
            </a:pPr>
            <a:r>
              <a:rPr lang="uk" sz="1250">
                <a:solidFill>
                  <a:srgbClr val="000000"/>
                </a:solidFill>
                <a:highlight>
                  <a:srgbClr val="B6D7A8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Лист Міністерства освіти і науки України від 21 жовтня 2022 р. № 1/12392-22 «Про атестацію та підвищення кваліфікації педагогічних працівників закладів дошкільної освіти у період воєнного стану в Україні»</a:t>
            </a:r>
            <a:endParaRPr sz="1250">
              <a:solidFill>
                <a:srgbClr val="000000"/>
              </a:solidFill>
              <a:highlight>
                <a:srgbClr val="B6D7A8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50000"/>
              </a:lnSpc>
              <a:spcBef>
                <a:spcPts val="1900"/>
              </a:spcBef>
              <a:spcAft>
                <a:spcPts val="1900"/>
              </a:spcAft>
              <a:buNone/>
            </a:pPr>
            <a:r>
              <a:rPr lang="uk" sz="1250">
                <a:solidFill>
                  <a:srgbClr val="000000"/>
                </a:solidFill>
                <a:highlight>
                  <a:srgbClr val="B6D7A8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Наказ Міністерства освіти і науки України від 08 серпня 2022 року № 707 «Про затвердження Інструкції з ведення ділової документації у закладах загальної середньої освіти в електронній формі»</a:t>
            </a:r>
            <a:endParaRPr sz="2000">
              <a:solidFill>
                <a:srgbClr val="000000"/>
              </a:solidFill>
              <a:highlight>
                <a:srgbClr val="B6D7A8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64850" y="81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1100"/>
              </a:spcAft>
              <a:buClr>
                <a:schemeClr val="dk1"/>
              </a:buClr>
              <a:buSzPct val="56410"/>
              <a:buFont typeface="Arial"/>
              <a:buNone/>
            </a:pPr>
            <a:r>
              <a:rPr b="1" lang="uk" sz="1950">
                <a:solidFill>
                  <a:srgbClr val="0000FF"/>
                </a:solidFill>
                <a:highlight>
                  <a:srgbClr val="B6D7A8"/>
                </a:highlight>
              </a:rPr>
              <a:t>Нормативно-правові документи 2023/2024 навчального року</a:t>
            </a:r>
            <a:endParaRPr>
              <a:solidFill>
                <a:srgbClr val="0000FF"/>
              </a:solidFill>
              <a:highlight>
                <a:srgbClr val="B6D7A8"/>
              </a:highlight>
            </a:endParaRPr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109050" y="493050"/>
            <a:ext cx="8975100" cy="45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50">
                <a:solidFill>
                  <a:srgbClr val="000000"/>
                </a:solidFill>
                <a:highlight>
                  <a:srgbClr val="B6D7A8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Наказ Міністерства охорони здоров’я України від 01 серпня 2022 року № 1371 «Про затвердження Змін до деяких наказів Міністерства охорони здоров’я України» (щодо тривалості онлайн-уроків для школярів)</a:t>
            </a:r>
            <a:endParaRPr sz="1350">
              <a:solidFill>
                <a:srgbClr val="000000"/>
              </a:solidFill>
              <a:highlight>
                <a:srgbClr val="B6D7A8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5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50">
                <a:solidFill>
                  <a:srgbClr val="000000"/>
                </a:solidFill>
                <a:highlight>
                  <a:srgbClr val="B6D7A8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Перелік рекомендованої МОН начальної літератури на 2023/2024 навчальний рік</a:t>
            </a:r>
            <a:endParaRPr sz="1350">
              <a:solidFill>
                <a:srgbClr val="000000"/>
              </a:solidFill>
              <a:highlight>
                <a:srgbClr val="B6D7A8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5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50">
                <a:solidFill>
                  <a:srgbClr val="000000"/>
                </a:solidFill>
                <a:highlight>
                  <a:srgbClr val="B6D7A8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Електронні версії підручників для учнів 1-11-х класів (2023-2024 н.р.)</a:t>
            </a:r>
            <a:endParaRPr sz="1350">
              <a:solidFill>
                <a:srgbClr val="000000"/>
              </a:solidFill>
              <a:highlight>
                <a:srgbClr val="B6D7A8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5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50">
                <a:solidFill>
                  <a:srgbClr val="000000"/>
                </a:solidFill>
                <a:highlight>
                  <a:srgbClr val="B6D7A8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Державна служба України з надзвичайних ситуацій № 03-1870/162-2 від 14.06.2022 року «Про організацію укриття працівників та дітей у закладах освіти»</a:t>
            </a:r>
            <a:endParaRPr sz="1350">
              <a:solidFill>
                <a:srgbClr val="000000"/>
              </a:solidFill>
              <a:highlight>
                <a:srgbClr val="B6D7A8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5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50">
                <a:solidFill>
                  <a:srgbClr val="000000"/>
                </a:solidFill>
                <a:highlight>
                  <a:srgbClr val="B6D7A8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Наказ МОН від 01.04.2022 №289 “Про затвердження методичних рекомендацій щодо оцінювання навчальних досягнень учнів 5-6 класів, які здобувають освіту відповідно до нового Державного стандарту базової середньої освіти”</a:t>
            </a:r>
            <a:endParaRPr sz="1350">
              <a:solidFill>
                <a:srgbClr val="000000"/>
              </a:solidFill>
              <a:highlight>
                <a:srgbClr val="B6D7A8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50000"/>
              </a:lnSpc>
              <a:spcBef>
                <a:spcPts val="1900"/>
              </a:spcBef>
              <a:spcAft>
                <a:spcPts val="1900"/>
              </a:spcAft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454200" y="49350"/>
            <a:ext cx="746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1100"/>
              </a:spcAft>
              <a:buClr>
                <a:schemeClr val="dk1"/>
              </a:buClr>
              <a:buSzPct val="56410"/>
              <a:buFont typeface="Arial"/>
              <a:buNone/>
            </a:pPr>
            <a:r>
              <a:rPr b="1" lang="uk" sz="1950">
                <a:solidFill>
                  <a:srgbClr val="0000FF"/>
                </a:solidFill>
                <a:highlight>
                  <a:srgbClr val="B6D7A8"/>
                </a:highlight>
              </a:rPr>
              <a:t>Нормативно-правові документи 2023/2024 навчального року</a:t>
            </a:r>
            <a:endParaRPr>
              <a:solidFill>
                <a:srgbClr val="0000FF"/>
              </a:solidFill>
              <a:highlight>
                <a:srgbClr val="B6D7A8"/>
              </a:highlight>
            </a:endParaRPr>
          </a:p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234225" y="532550"/>
            <a:ext cx="8815200" cy="43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50">
                <a:solidFill>
                  <a:schemeClr val="dk1"/>
                </a:solidFill>
                <a:highlight>
                  <a:srgbClr val="B6D7A8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Наказ Міністерства освіти і науки України від 13 липня 2021 р. № 813 “Про затвердження методичних рекомендацій щодо оцінювання результатів навчання учнів 1-4 класів закладів загальної середньої освіти”</a:t>
            </a:r>
            <a:endParaRPr sz="1350">
              <a:solidFill>
                <a:schemeClr val="dk1"/>
              </a:solidFill>
              <a:highlight>
                <a:srgbClr val="B6D7A8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5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50">
                <a:solidFill>
                  <a:schemeClr val="dk1"/>
                </a:solidFill>
                <a:highlight>
                  <a:srgbClr val="B6D7A8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Наказ МОЗ №2205 від 25.09.2020  “Про затвердження Санітарного регламенту для закладів загальної середньої освіти”</a:t>
            </a:r>
            <a:endParaRPr sz="1350">
              <a:solidFill>
                <a:schemeClr val="dk1"/>
              </a:solidFill>
              <a:highlight>
                <a:srgbClr val="B6D7A8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5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50">
                <a:solidFill>
                  <a:schemeClr val="dk1"/>
                </a:solidFill>
                <a:highlight>
                  <a:srgbClr val="B6D7A8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Наказ МОН від 8 вересня 2020 року №1115 і зареєстровано в Міністерстві юстиції 28 вересня 2020 року за №941/35224 “Деякі питання організації дистанційного навчання”</a:t>
            </a:r>
            <a:endParaRPr sz="2100">
              <a:solidFill>
                <a:schemeClr val="dk1"/>
              </a:solidFill>
              <a:highlight>
                <a:srgbClr val="B6D7A8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50">
                <a:solidFill>
                  <a:schemeClr val="dk1"/>
                </a:solidFill>
                <a:highlight>
                  <a:srgbClr val="B6D7A8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Положення про сертифікацію педагогічних працівників (зі змінами від 24.12.2019 р.)</a:t>
            </a:r>
            <a:endParaRPr sz="1350">
              <a:solidFill>
                <a:schemeClr val="dk1"/>
              </a:solidFill>
              <a:highlight>
                <a:srgbClr val="B6D7A8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5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50">
                <a:solidFill>
                  <a:schemeClr val="dk1"/>
                </a:solidFill>
                <a:highlight>
                  <a:srgbClr val="B6D7A8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Інструкція з діловодства у закладах загальної середньої освіти</a:t>
            </a:r>
            <a:endParaRPr sz="1350">
              <a:solidFill>
                <a:schemeClr val="dk1"/>
              </a:solidFill>
              <a:highlight>
                <a:srgbClr val="B6D7A8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50000"/>
              </a:lnSpc>
              <a:spcBef>
                <a:spcPts val="1900"/>
              </a:spcBef>
              <a:spcAft>
                <a:spcPts val="1900"/>
              </a:spcAft>
              <a:buNone/>
            </a:pPr>
            <a:r>
              <a:rPr lang="uk" sz="1350">
                <a:solidFill>
                  <a:schemeClr val="dk1"/>
                </a:solidFill>
                <a:highlight>
                  <a:srgbClr val="B6D7A8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Сценарії Першого уроку 2023/2024 навчальному році</a:t>
            </a:r>
            <a:endParaRPr sz="2100">
              <a:solidFill>
                <a:schemeClr val="dk1"/>
              </a:solidFill>
              <a:highlight>
                <a:srgbClr val="B6D7A8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