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61" r:id="rId4"/>
    <p:sldId id="262" r:id="rId5"/>
    <p:sldId id="260" r:id="rId6"/>
    <p:sldId id="279" r:id="rId7"/>
    <p:sldId id="280" r:id="rId8"/>
    <p:sldId id="282" r:id="rId9"/>
    <p:sldId id="310" r:id="rId10"/>
    <p:sldId id="283" r:id="rId11"/>
    <p:sldId id="284" r:id="rId12"/>
    <p:sldId id="285" r:id="rId13"/>
    <p:sldId id="286" r:id="rId14"/>
    <p:sldId id="291" r:id="rId15"/>
    <p:sldId id="298" r:id="rId16"/>
    <p:sldId id="288" r:id="rId17"/>
    <p:sldId id="289" r:id="rId18"/>
    <p:sldId id="305" r:id="rId19"/>
    <p:sldId id="290" r:id="rId20"/>
    <p:sldId id="297" r:id="rId21"/>
    <p:sldId id="303" r:id="rId22"/>
    <p:sldId id="307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5808210-71AD-438D-AD21-950CD79B9DA9}">
          <p14:sldIdLst>
            <p14:sldId id="256"/>
            <p14:sldId id="258"/>
            <p14:sldId id="261"/>
            <p14:sldId id="262"/>
            <p14:sldId id="260"/>
            <p14:sldId id="279"/>
            <p14:sldId id="280"/>
            <p14:sldId id="282"/>
          </p14:sldIdLst>
        </p14:section>
        <p14:section name="Раздел без заголовка" id="{D1A8EB37-279D-44BD-B1D4-F1922688CBE2}">
          <p14:sldIdLst>
            <p14:sldId id="310"/>
            <p14:sldId id="283"/>
            <p14:sldId id="284"/>
            <p14:sldId id="285"/>
            <p14:sldId id="286"/>
            <p14:sldId id="291"/>
            <p14:sldId id="298"/>
            <p14:sldId id="288"/>
            <p14:sldId id="289"/>
            <p14:sldId id="305"/>
            <p14:sldId id="290"/>
            <p14:sldId id="297"/>
            <p14:sldId id="303"/>
            <p14:sldId id="307"/>
            <p14:sldId id="3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11E"/>
    <a:srgbClr val="FEF0F3"/>
    <a:srgbClr val="FEF0FD"/>
    <a:srgbClr val="FEECFA"/>
    <a:srgbClr val="FFCCCC"/>
    <a:srgbClr val="FFFFCC"/>
    <a:srgbClr val="FFE5E7"/>
    <a:srgbClr val="FBF7F3"/>
    <a:srgbClr val="F5F2D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437" autoAdjust="0"/>
  </p:normalViewPr>
  <p:slideViewPr>
    <p:cSldViewPr>
      <p:cViewPr varScale="1">
        <p:scale>
          <a:sx n="54" d="100"/>
          <a:sy n="54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87396-6A33-4E7A-A9CA-4B07441B66D9}" type="datetimeFigureOut">
              <a:rPr lang="ru-RU" smtClean="0"/>
              <a:pPr/>
              <a:t>04.09.2017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80A6C-60E1-423F-801A-710C16531C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09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80A6C-60E1-423F-801A-710C16531CB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98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80A6C-60E1-423F-801A-710C16531CB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352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80A6C-60E1-423F-801A-710C16531CBB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63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274638"/>
            <a:ext cx="6477000" cy="792162"/>
          </a:xfrm>
        </p:spPr>
        <p:txBody>
          <a:bodyPr>
            <a:normAutofit/>
          </a:bodyPr>
          <a:lstStyle/>
          <a:p>
            <a:pPr marL="0" indent="0"/>
            <a:r>
              <a:rPr lang="uk-UA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ІНФОРМАЦІЙНО-МЕТОДИЧНИЙ ЦЕНТР</a:t>
            </a:r>
            <a:endParaRPr lang="ru-RU" sz="2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 useBgFill="1"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077200" cy="4906963"/>
          </a:xfrm>
        </p:spPr>
        <p:txBody>
          <a:bodyPr/>
          <a:lstStyle/>
          <a:p>
            <a:pPr algn="ctr">
              <a:buNone/>
            </a:pPr>
            <a:endParaRPr lang="uk-UA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uk-U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Методичні рекомендації щодо викладання зарубіжної літератури у 2017-2018 н. р.</a:t>
            </a:r>
          </a:p>
          <a:p>
            <a:pPr algn="ctr">
              <a:buNone/>
            </a:pPr>
            <a:endParaRPr lang="uk-UA" sz="3600" b="1" dirty="0" smtClean="0">
              <a:solidFill>
                <a:srgbClr val="8A211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2400" dirty="0" smtClean="0">
              <a:latin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uk-UA" sz="2400" i="1" dirty="0" smtClean="0">
                <a:solidFill>
                  <a:srgbClr val="002060"/>
                </a:solidFill>
                <a:latin typeface="Georgia" pitchFamily="18" charset="0"/>
                <a:cs typeface="Tahoma" pitchFamily="34" charset="0"/>
              </a:rPr>
              <a:t> </a:t>
            </a:r>
            <a:endParaRPr lang="ru-RU" sz="2400" i="1" dirty="0">
              <a:solidFill>
                <a:srgbClr val="002060"/>
              </a:solidFill>
              <a:latin typeface="Georgia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Зміни у програмах</a:t>
            </a:r>
            <a:br>
              <a:rPr lang="uk-UA" sz="32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</a:br>
            <a:r>
              <a:rPr lang="uk-UA" sz="32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 10-11 класів (стандарт</a:t>
            </a:r>
            <a:r>
              <a:rPr lang="uk-UA" sz="2400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) відбулись у 2016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latin typeface="Georgia" pitchFamily="18" charset="0"/>
              </a:rPr>
              <a:t>Скорочено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latin typeface="Georgia" pitchFamily="18" charset="0"/>
              </a:rPr>
              <a:t>Вилучено </a:t>
            </a:r>
            <a:endParaRPr lang="ru-RU" sz="2800" i="1" dirty="0">
              <a:latin typeface="Georgia" pitchFamily="18" charset="0"/>
            </a:endParaRPr>
          </a:p>
        </p:txBody>
      </p:sp>
      <p:pic>
        <p:nvPicPr>
          <p:cNvPr id="5" name="Picture 2" descr="http://t1.pfst.net/2010.11/37572347808d3ae5fe3078062313c6dfc4e335e097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2000264" cy="125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нутый угол 12"/>
          <p:cNvSpPr/>
          <p:nvPr/>
        </p:nvSpPr>
        <p:spPr>
          <a:xfrm>
            <a:off x="381000" y="2743200"/>
            <a:ext cx="3733800" cy="365760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Розділ “Теорія літератури”</a:t>
            </a:r>
          </a:p>
          <a:p>
            <a:pPr algn="ctr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(вилучено поняття “алюзія”,”ремініс-</a:t>
            </a:r>
          </a:p>
          <a:p>
            <a:pPr algn="ctr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ценція” тощо)</a:t>
            </a:r>
            <a:endParaRPr lang="ru-RU" sz="2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4876800" y="2743200"/>
            <a:ext cx="3352800" cy="350520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-</a:t>
            </a:r>
            <a:r>
              <a:rPr lang="uk-UA" sz="2000" dirty="0" smtClean="0">
                <a:solidFill>
                  <a:srgbClr val="C00000"/>
                </a:solidFill>
              </a:rPr>
              <a:t>1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. Творчість</a:t>
            </a:r>
          </a:p>
          <a:p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 М. Некрасова 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uk-UA" sz="2400" dirty="0" err="1" smtClean="0">
                <a:solidFill>
                  <a:srgbClr val="002060"/>
                </a:solidFill>
                <a:latin typeface="Georgia" pitchFamily="18" charset="0"/>
              </a:rPr>
              <a:t>“На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 смерть Шевченка”;</a:t>
            </a: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“Роздуми біля парадного під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’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їзду”;</a:t>
            </a:r>
            <a:endParaRPr lang="en-US" sz="2400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“Трійка” тощо;</a:t>
            </a:r>
          </a:p>
          <a:p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2. Гійома Аполлінера 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(“Лорелея”)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524000" y="2286000"/>
            <a:ext cx="484632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096000" y="2209800"/>
            <a:ext cx="484632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 вчителя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rgbClr val="002A7E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A7E"/>
                </a:solidFill>
                <a:latin typeface="Georgia" pitchFamily="18" charset="0"/>
              </a:rPr>
              <a:t>Вчитель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A7E"/>
                </a:solidFill>
                <a:latin typeface="Georgia" pitchFamily="18" charset="0"/>
              </a:rPr>
              <a:t>розподіляє години на вивчення художніх творів і види навчальної діяльності, 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A7E"/>
                </a:solidFill>
                <a:latin typeface="Georgia" pitchFamily="18" charset="0"/>
              </a:rPr>
              <a:t>планує роботу, спрямовану на опанування змісту матеріалу та формування умінь і навичок учнів.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A7E"/>
                </a:solidFill>
                <a:latin typeface="Georgia" pitchFamily="18" charset="0"/>
              </a:rPr>
              <a:t> 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A7E"/>
                </a:solidFill>
                <a:latin typeface="Georgia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Georgia" pitchFamily="18" charset="0"/>
              </a:rPr>
              <a:t>Це дає можливість вчителю вільно і творчо     </a:t>
            </a:r>
            <a:r>
              <a:rPr lang="ru-RU" sz="2400" i="1" dirty="0" err="1" smtClean="0">
                <a:solidFill>
                  <a:srgbClr val="C00000"/>
                </a:solidFill>
                <a:latin typeface="Georgia" pitchFamily="18" charset="0"/>
              </a:rPr>
              <a:t>підійти</a:t>
            </a:r>
            <a:r>
              <a:rPr lang="ru-RU" sz="2400" i="1" dirty="0" smtClean="0">
                <a:solidFill>
                  <a:srgbClr val="C00000"/>
                </a:solidFill>
                <a:latin typeface="Georgia" pitchFamily="18" charset="0"/>
              </a:rPr>
              <a:t> до реалізації програми в кожному класі, врахувати інтереси й рівень підготовки учнів, конкретні умови викладання</a:t>
            </a:r>
          </a:p>
          <a:p>
            <a:endParaRPr lang="ru-RU" dirty="0"/>
          </a:p>
        </p:txBody>
      </p:sp>
      <p:pic>
        <p:nvPicPr>
          <p:cNvPr id="6" name="Содержимое 8" descr="38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Мова викладання зарубіжної літератури</a:t>
            </a:r>
            <a:endParaRPr lang="ru-RU" sz="3200" b="1" dirty="0">
              <a:solidFill>
                <a:srgbClr val="B82A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754563"/>
          </a:xfrm>
        </p:spPr>
        <p:txBody>
          <a:bodyPr>
            <a:normAutofit/>
          </a:bodyPr>
          <a:lstStyle/>
          <a:p>
            <a:endParaRPr lang="uk-UA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Викладання зарубіжної літератури в загальноосвітніх навчальних закладах України здійснюється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українською мовою.</a:t>
            </a:r>
          </a:p>
          <a:p>
            <a:endParaRPr lang="uk-UA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uk-UA" sz="24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Твори зарубіжних письменників в курсі зарубіжної літератури вивчаються в українських перекладах. Для зіставлення можливе залучення перекладів, переспівів тощо.</a:t>
            </a:r>
            <a:endParaRPr lang="ru-RU" sz="2400" dirty="0">
              <a:solidFill>
                <a:srgbClr val="002A7E"/>
              </a:solidFill>
              <a:latin typeface="Georgia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24400"/>
            <a:ext cx="192882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Кількість контрольних робіт 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610600" cy="5867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   Про вивчення базових дисциплін в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загальноосвітніх навчальних закладах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у 2016-2017 н.р.</a:t>
            </a: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(лист МОН  від </a:t>
            </a:r>
            <a:r>
              <a:rPr lang="uk-UA" sz="28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17/08/2016   № 1/9-437)- </a:t>
            </a:r>
            <a:r>
              <a:rPr lang="uk-UA" sz="2800" dirty="0" smtClean="0"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таблиці</a:t>
            </a:r>
            <a:endParaRPr lang="uk-UA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b="1" dirty="0" smtClean="0">
                <a:solidFill>
                  <a:srgbClr val="8A211E"/>
                </a:solidFill>
                <a:latin typeface="Times New Roman" pitchFamily="18" charset="0"/>
                <a:cs typeface="Times New Roman" pitchFamily="18" charset="0"/>
              </a:rPr>
              <a:t>   Звертаємо увагу!</a:t>
            </a:r>
          </a:p>
          <a:p>
            <a:pPr>
              <a:buNone/>
            </a:pPr>
            <a:r>
              <a:rPr lang="uk-UA" sz="2600" dirty="0" smtClean="0"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    </a:t>
            </a:r>
            <a:r>
              <a:rPr lang="uk-UA" sz="2600" dirty="0" smtClean="0">
                <a:solidFill>
                  <a:srgbClr val="002A7E"/>
                </a:solidFill>
                <a:latin typeface="Georgia" pitchFamily="18" charset="0"/>
                <a:cs typeface="Times New Roman" pitchFamily="18" charset="0"/>
              </a:rPr>
              <a:t>Мінімальна кількість контрольних класних творів у </a:t>
            </a:r>
          </a:p>
          <a:p>
            <a:pPr>
              <a:buNone/>
            </a:pPr>
            <a:r>
              <a:rPr lang="uk-UA" sz="2600" dirty="0" smtClean="0">
                <a:latin typeface="Georgia" pitchFamily="18" charset="0"/>
                <a:cs typeface="Times New Roman" pitchFamily="18" charset="0"/>
              </a:rPr>
              <a:t>   </a:t>
            </a:r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5 кл. – 1 на рік</a:t>
            </a:r>
            <a:r>
              <a:rPr lang="uk-UA" sz="2600" dirty="0" smtClean="0">
                <a:latin typeface="Georgia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   6-11 класах - 2 на рік</a:t>
            </a:r>
            <a:r>
              <a:rPr lang="uk-UA" sz="2600" dirty="0" smtClean="0">
                <a:latin typeface="Georgia" pitchFamily="18" charset="0"/>
                <a:cs typeface="Times New Roman" pitchFamily="18" charset="0"/>
              </a:rPr>
              <a:t> </a:t>
            </a:r>
          </a:p>
          <a:p>
            <a:endParaRPr lang="ru-RU" sz="2600" i="1" dirty="0"/>
          </a:p>
        </p:txBody>
      </p:sp>
      <p:pic>
        <p:nvPicPr>
          <p:cNvPr id="18434" name="Picture 2" descr="C:\Users\Админ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724400"/>
            <a:ext cx="33528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Види контролю</a:t>
            </a:r>
            <a:endParaRPr lang="ru-RU" sz="3200" b="1" dirty="0">
              <a:solidFill>
                <a:srgbClr val="B82A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A7E"/>
                </a:solidFill>
                <a:latin typeface="Georgia" pitchFamily="18" charset="0"/>
              </a:rPr>
              <a:t>Літературні диктанти, 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A7E"/>
                </a:solidFill>
                <a:latin typeface="Georgia" pitchFamily="18" charset="0"/>
              </a:rPr>
              <a:t>тести,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A7E"/>
                </a:solidFill>
                <a:latin typeface="Georgia" pitchFamily="18" charset="0"/>
              </a:rPr>
              <a:t> завдання  для аналізу художнього твору, 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A7E"/>
                </a:solidFill>
                <a:latin typeface="Georgia" pitchFamily="18" charset="0"/>
              </a:rPr>
              <a:t>творчі завдання тощо,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A7E"/>
                </a:solidFill>
                <a:latin typeface="Georgia" pitchFamily="18" charset="0"/>
              </a:rPr>
              <a:t>відповіді на запитання,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A7E"/>
                </a:solidFill>
                <a:latin typeface="Georgia" pitchFamily="18" charset="0"/>
              </a:rPr>
              <a:t> комбінована контрольна робота , письмові контрольні твори тощо.</a:t>
            </a:r>
            <a:endParaRPr lang="ru-RU" sz="2800" dirty="0">
              <a:solidFill>
                <a:srgbClr val="002A7E"/>
              </a:solidFill>
              <a:latin typeface="Georgia" pitchFamily="18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609600"/>
            <a:ext cx="2381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Види робіт  з розвитку мови</a:t>
            </a:r>
            <a:endParaRPr lang="ru-RU" sz="3200" b="1" dirty="0">
              <a:solidFill>
                <a:srgbClr val="B82A2A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Складання оповідання (казки) за прислів’ям;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 добір прислів’їв, крилатих виразів, фразеологічних зворотів 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усний переказ оповідання, епізоду твору;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 твір-характеристика персонажа;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 написання вітального слова на честь літературного героя, автора тощо;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твір-опис за картиною; складання тез літературно-критичної статті (параграфа підручника);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підготовка проекту (з можливим використанням мультимедійних технологій);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 складання анкети головного героя, цитатних характеристик, конспекту, рецензії, анотації;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 написання реферату;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 ідейно-художній аналіз поетичного чи прозового твору;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написання листа авторові улюбленої книжки; інсценізація твору (конкурс на кращу інсценізацію уривка твору) тощо.</a:t>
            </a: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435100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Вимоги до виконання письмових робіт, перевірки зошитів, уроків виразного читання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  <a:cs typeface="Times New Roman" pitchFamily="18" charset="0"/>
              </a:rPr>
              <a:t>Уроки виразного читання проводяться 2 рази на рік: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  <a:cs typeface="Times New Roman" pitchFamily="18" charset="0"/>
              </a:rPr>
              <a:t>    І семестр – з використанням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поетичного твору</a:t>
            </a: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  <a:cs typeface="Times New Roman" pitchFamily="18" charset="0"/>
              </a:rPr>
              <a:t>, у ІІ семестрі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– прозового.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  <a:cs typeface="Times New Roman" pitchFamily="18" charset="0"/>
              </a:rPr>
              <a:t>Оцінка за зошит виставляється один раз на місяць, враховується до найближчої тематичної.</a:t>
            </a:r>
          </a:p>
          <a:p>
            <a:pPr>
              <a:buNone/>
            </a:pPr>
            <a:endParaRPr lang="uk-UA" sz="2000" i="1" dirty="0" smtClean="0">
              <a:solidFill>
                <a:srgbClr val="002A7E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Увага! Під час оцінювання зошитів слід враховувати наявність різних видів робіт, грамотність, охайність тощо.</a:t>
            </a:r>
          </a:p>
          <a:p>
            <a:pPr>
              <a:buNone/>
            </a:pPr>
            <a:endParaRPr lang="uk-UA" sz="2400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solidFill>
                <a:srgbClr val="002A7E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Georgi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>
            <a:normAutofit/>
          </a:bodyPr>
          <a:lstStyle/>
          <a:p>
            <a:pPr algn="ctr"/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1600200"/>
            <a:ext cx="3505200" cy="44958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uk-UA" sz="24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ЛИСТ Міністерства</a:t>
            </a:r>
          </a:p>
          <a:p>
            <a:pPr algn="ctr">
              <a:buNone/>
            </a:pPr>
            <a:r>
              <a:rPr lang="uk-UA" sz="24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 № 580 від 21.08.2010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002A7E"/>
                </a:solidFill>
                <a:latin typeface="Times New Roman" pitchFamily="18" charset="0"/>
                <a:cs typeface="Times New Roman" pitchFamily="18" charset="0"/>
              </a:rPr>
              <a:t>(Інформ. збірник   </a:t>
            </a:r>
            <a:r>
              <a:rPr lang="uk-UA" sz="2000" b="1" dirty="0" smtClean="0">
                <a:solidFill>
                  <a:srgbClr val="002A7E"/>
                </a:solidFill>
                <a:latin typeface="Times New Roman" pitchFamily="18" charset="0"/>
              </a:rPr>
              <a:t>№ 22-23-24 – 2010. 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rgbClr val="002A7E"/>
                </a:solidFill>
                <a:latin typeface="Times New Roman" pitchFamily="18" charset="0"/>
              </a:rPr>
              <a:t>С.3-17</a:t>
            </a:r>
            <a:endParaRPr lang="ru-RU" sz="2000" dirty="0">
              <a:solidFill>
                <a:srgbClr val="002A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153400" cy="715962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 smtClean="0">
                <a:solidFill>
                  <a:srgbClr val="B82A2A"/>
                </a:solidFill>
                <a:latin typeface="Georgia" pitchFamily="18" charset="0"/>
                <a:cs typeface="Times New Roman" panose="02020603050405020304" pitchFamily="18" charset="0"/>
              </a:rPr>
              <a:t>Ведення зошитів</a:t>
            </a:r>
            <a:endParaRPr lang="ru-RU" sz="3200" b="1" dirty="0">
              <a:solidFill>
                <a:srgbClr val="B82A2A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-76200" y="914400"/>
            <a:ext cx="9220200" cy="5943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952B4C"/>
                </a:solidFill>
                <a:latin typeface="Times New Roman" pitchFamily="18" charset="0"/>
              </a:rPr>
              <a:t>Увага!</a:t>
            </a:r>
            <a:r>
              <a:rPr lang="uk-UA" sz="2400" dirty="0" smtClean="0">
                <a:solidFill>
                  <a:srgbClr val="952B4C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Дату в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5-9 кл. </a:t>
            </a: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записують словами у першому рядку, в другому – вид роботи (класна чи домашня);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8A211E"/>
                </a:solidFill>
                <a:latin typeface="Georgia" pitchFamily="18" charset="0"/>
              </a:rPr>
              <a:t>в 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10-11 кл</a:t>
            </a:r>
            <a:r>
              <a:rPr lang="uk-UA" sz="2400" dirty="0" smtClean="0">
                <a:solidFill>
                  <a:srgbClr val="0070C0"/>
                </a:solidFill>
                <a:latin typeface="Georgia" pitchFamily="18" charset="0"/>
              </a:rPr>
              <a:t>. </a:t>
            </a: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дату записують цифрами на березі;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в зошитах для </a:t>
            </a:r>
            <a:r>
              <a:rPr lang="uk-UA" sz="2400" dirty="0" smtClean="0">
                <a:solidFill>
                  <a:srgbClr val="B82A2A"/>
                </a:solidFill>
                <a:latin typeface="Georgia" pitchFamily="18" charset="0"/>
              </a:rPr>
              <a:t>контрольних робіт </a:t>
            </a:r>
            <a:r>
              <a:rPr lang="uk-UA" sz="2400" dirty="0" smtClean="0">
                <a:solidFill>
                  <a:srgbClr val="002A7E"/>
                </a:solidFill>
                <a:latin typeface="Georgia" pitchFamily="18" charset="0"/>
              </a:rPr>
              <a:t>записується лише дата і тема, в межах якої виконується контрольна робота (крапка не ставиться):</a:t>
            </a:r>
            <a:endParaRPr lang="uk-UA" sz="2400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uk-UA" sz="2400" i="1" dirty="0" smtClean="0">
                <a:solidFill>
                  <a:srgbClr val="C00000"/>
                </a:solidFill>
                <a:latin typeface="Georgia" pitchFamily="18" charset="0"/>
              </a:rPr>
              <a:t>Перше вересня</a:t>
            </a:r>
          </a:p>
          <a:p>
            <a:pPr algn="ctr">
              <a:buNone/>
            </a:pPr>
            <a:r>
              <a:rPr lang="uk-UA" sz="2400" i="1" dirty="0" smtClean="0">
                <a:solidFill>
                  <a:srgbClr val="C00000"/>
                </a:solidFill>
                <a:latin typeface="Georgia" pitchFamily="18" charset="0"/>
              </a:rPr>
              <a:t>Усна народна творчість</a:t>
            </a:r>
          </a:p>
          <a:p>
            <a:pPr algn="ctr">
              <a:buNone/>
            </a:pPr>
            <a:r>
              <a:rPr lang="uk-UA" sz="2400" i="1" dirty="0" smtClean="0">
                <a:solidFill>
                  <a:srgbClr val="002A7E"/>
                </a:solidFill>
                <a:latin typeface="Times New Roman" pitchFamily="18" charset="0"/>
              </a:rPr>
              <a:t>Зошит                                                                 </a:t>
            </a:r>
          </a:p>
          <a:p>
            <a:pPr algn="ctr">
              <a:buNone/>
            </a:pPr>
            <a:r>
              <a:rPr lang="uk-UA" sz="2400" i="1" dirty="0" smtClean="0">
                <a:solidFill>
                  <a:srgbClr val="002A7E"/>
                </a:solidFill>
                <a:latin typeface="Times New Roman" pitchFamily="18" charset="0"/>
              </a:rPr>
              <a:t>для робіт  із зарубіжної  літератури </a:t>
            </a:r>
          </a:p>
          <a:p>
            <a:pPr algn="ctr">
              <a:buNone/>
            </a:pPr>
            <a:r>
              <a:rPr lang="uk-UA" sz="2400" i="1" dirty="0" smtClean="0">
                <a:solidFill>
                  <a:srgbClr val="002A7E"/>
                </a:solidFill>
                <a:latin typeface="Times New Roman" pitchFamily="18" charset="0"/>
              </a:rPr>
              <a:t>(для контрольних робіт)                </a:t>
            </a:r>
          </a:p>
          <a:p>
            <a:pPr algn="ctr">
              <a:buNone/>
            </a:pPr>
            <a:r>
              <a:rPr lang="uk-UA" sz="2400" i="1" dirty="0" smtClean="0">
                <a:solidFill>
                  <a:srgbClr val="002A7E"/>
                </a:solidFill>
                <a:latin typeface="Times New Roman" pitchFamily="18" charset="0"/>
              </a:rPr>
              <a:t>учня  8-А класу </a:t>
            </a:r>
          </a:p>
          <a:p>
            <a:pPr algn="ctr">
              <a:buNone/>
            </a:pPr>
            <a:r>
              <a:rPr lang="uk-UA" sz="2400" i="1" dirty="0" smtClean="0">
                <a:solidFill>
                  <a:srgbClr val="002A7E"/>
                </a:solidFill>
                <a:latin typeface="Times New Roman" pitchFamily="18" charset="0"/>
              </a:rPr>
              <a:t>Одеської ЗОШ № 25</a:t>
            </a:r>
          </a:p>
          <a:p>
            <a:endParaRPr lang="ru-RU" sz="2400" dirty="0">
              <a:solidFill>
                <a:srgbClr val="002A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Оцінювання контрольних творів та “напам</a:t>
            </a:r>
            <a:r>
              <a:rPr lang="uk-UA" sz="3200" dirty="0" smtClean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’</a:t>
            </a:r>
            <a:r>
              <a:rPr lang="uk-UA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ять”</a:t>
            </a:r>
            <a:endParaRPr lang="ru-RU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0" y="1371600"/>
            <a:ext cx="4040188" cy="639762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Контрольний твір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4294967295"/>
          </p:nvPr>
        </p:nvSpPr>
        <p:spPr>
          <a:xfrm>
            <a:off x="5102225" y="1447801"/>
            <a:ext cx="4041775" cy="60960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«Напам’ять»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2362200"/>
            <a:ext cx="4114800" cy="4191000"/>
          </a:xfrm>
          <a:prstGeom prst="roundRect">
            <a:avLst/>
          </a:prstGeom>
          <a:solidFill>
            <a:srgbClr val="FEF0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Оцінка за контрольний твір із зарубіжної літератури є середнім арифметичним за зміст і грамотність, яку виставляють в колонці з датою написання роботи, надпис у журнальній колонці </a:t>
            </a:r>
            <a:r>
              <a:rPr lang="uk-UA" sz="2400" i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uk-UA" sz="2400" b="1" i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Твір» </a:t>
            </a:r>
            <a:r>
              <a:rPr lang="uk-UA" sz="24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lang="uk-UA" sz="2400" i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робиться</a:t>
            </a: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24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24400" y="2362200"/>
            <a:ext cx="4114800" cy="4267200"/>
          </a:xfrm>
          <a:prstGeom prst="roundRect">
            <a:avLst/>
          </a:prstGeom>
          <a:solidFill>
            <a:srgbClr val="FEEC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Оцінку за </a:t>
            </a:r>
            <a:r>
              <a:rPr lang="uk-UA" sz="2800" i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читання напам’ять </a:t>
            </a:r>
            <a:r>
              <a:rPr lang="uk-UA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поетичних або прозових творів  із зарубіжної літератури виставляють  </a:t>
            </a:r>
            <a:r>
              <a:rPr lang="uk-UA" sz="2800" i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колонку без дати з надписом  </a:t>
            </a:r>
            <a:r>
              <a:rPr lang="uk-UA" sz="2800" b="1" i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«Напам’ять»</a:t>
            </a:r>
            <a:r>
              <a:rPr lang="uk-UA" sz="2800" b="1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uk-UA" sz="2800" dirty="0" smtClean="0">
                <a:solidFill>
                  <a:srgbClr val="8A211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uk-UA" sz="2800" dirty="0" smtClean="0">
              <a:solidFill>
                <a:srgbClr val="8A21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7696200" cy="1143000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допомогу вчителю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Журнали: 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«Всесвітня  література в школах України";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«Зарубіжна література в  школах України»,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газета «Світова література»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6" descr="18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67200"/>
            <a:ext cx="38862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Зміст</a:t>
            </a:r>
            <a:endParaRPr lang="ru-RU" sz="3000" dirty="0">
              <a:solidFill>
                <a:srgbClr val="B82A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uk-UA" sz="2800" dirty="0" smtClean="0">
                <a:solidFill>
                  <a:srgbClr val="4C1420"/>
                </a:solidFill>
                <a:latin typeface="Georgia" pitchFamily="18" charset="0"/>
              </a:rPr>
              <a:t>Зміни</a:t>
            </a: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, які відбулись у викладанні  зарубіжної літератури у 2017-2018 н.р. 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Методичні рекомендації щодо викладання  зарубіжної літератури  у 2017-2018 н.р. у </a:t>
            </a:r>
            <a:r>
              <a:rPr lang="uk-UA" sz="2800" b="1" dirty="0" smtClean="0">
                <a:solidFill>
                  <a:srgbClr val="8A211E"/>
                </a:solidFill>
                <a:latin typeface="Georgia" pitchFamily="18" charset="0"/>
              </a:rPr>
              <a:t>5-9</a:t>
            </a:r>
            <a:r>
              <a:rPr lang="uk-UA" sz="2800" b="1" dirty="0" smtClean="0">
                <a:solidFill>
                  <a:srgbClr val="4C1420"/>
                </a:solidFill>
                <a:latin typeface="Georgia" pitchFamily="18" charset="0"/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класах.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Методичні рекомендації щодо викладання  зарубіжної літератури у 2017-2018 н.р. у </a:t>
            </a:r>
            <a:r>
              <a:rPr lang="uk-UA" sz="2800" b="1" dirty="0" smtClean="0">
                <a:solidFill>
                  <a:srgbClr val="8A211E"/>
                </a:solidFill>
                <a:latin typeface="Georgia" pitchFamily="18" charset="0"/>
              </a:rPr>
              <a:t>10-11</a:t>
            </a:r>
            <a:r>
              <a:rPr lang="uk-UA" sz="2800" dirty="0" smtClean="0">
                <a:solidFill>
                  <a:srgbClr val="8A211E"/>
                </a:solidFill>
                <a:latin typeface="Georgia" pitchFamily="18" charset="0"/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класах.</a:t>
            </a:r>
          </a:p>
          <a:p>
            <a:pPr marL="0" indent="0" algn="just">
              <a:buNone/>
            </a:pPr>
            <a:endParaRPr lang="uk-UA" sz="2800" dirty="0" smtClean="0">
              <a:solidFill>
                <a:srgbClr val="8A211E"/>
              </a:solidFill>
              <a:latin typeface="Georgia" pitchFamily="18" charset="0"/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514350" indent="-514350">
              <a:buAutoNum type="arabicPeriod"/>
            </a:pPr>
            <a:endParaRPr lang="uk-UA" sz="28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0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Обов‘язкова кількість видів контролю із  зарубіжної літератури </a:t>
            </a:r>
            <a:r>
              <a:rPr lang="ru-RU" sz="2400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b="1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5–9 класи</a:t>
            </a:r>
            <a:endParaRPr lang="ru-RU" sz="2400" dirty="0">
              <a:solidFill>
                <a:srgbClr val="B82A2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19199"/>
          <a:ext cx="9144000" cy="5349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4"/>
                <a:gridCol w="734786"/>
                <a:gridCol w="688402"/>
                <a:gridCol w="790832"/>
                <a:gridCol w="790832"/>
                <a:gridCol w="878703"/>
                <a:gridCol w="702962"/>
                <a:gridCol w="790832"/>
                <a:gridCol w="878703"/>
                <a:gridCol w="790832"/>
                <a:gridCol w="790832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solidFill>
                            <a:srgbClr val="002A7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Класи</a:t>
                      </a: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2A7E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2A7E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736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A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2645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Семестри</a:t>
                      </a:r>
                      <a:endParaRPr lang="ru-RU" dirty="0">
                        <a:solidFill>
                          <a:srgbClr val="002A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2848">
                <a:tc>
                  <a:txBody>
                    <a:bodyPr/>
                    <a:lstStyle/>
                    <a:p>
                      <a:r>
                        <a:rPr lang="uk-UA" sz="1100" b="1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Контрольні роботи</a:t>
                      </a:r>
                      <a:endParaRPr lang="ru-RU" sz="1100" kern="1200" dirty="0" smtClean="0">
                        <a:solidFill>
                          <a:srgbClr val="002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100" b="1" u="sng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у формі</a:t>
                      </a:r>
                      <a:r>
                        <a:rPr lang="uk-UA" sz="1100" b="1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rgbClr val="002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uk-UA" sz="1100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контрольного класного твору</a:t>
                      </a:r>
                      <a:r>
                        <a:rPr lang="uk-UA" sz="1100" b="1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100" kern="1200" dirty="0" smtClean="0">
                        <a:solidFill>
                          <a:srgbClr val="002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100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 smtClean="0">
                        <a:solidFill>
                          <a:srgbClr val="002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100" kern="1200" dirty="0" smtClean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виконання інших завдань (тестів, відповідей на запитання тощо</a:t>
                      </a:r>
                      <a:endParaRPr lang="ru-RU" sz="1100" dirty="0">
                        <a:solidFill>
                          <a:srgbClr val="002A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rgbClr val="002A7E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Уроки розвитку мовлення*</a:t>
                      </a:r>
                      <a:endParaRPr lang="ru-RU" sz="1100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(РМ)</a:t>
                      </a:r>
                      <a:endParaRPr lang="ru-RU" sz="1100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(у+п)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Уроки позакласного читання</a:t>
                      </a:r>
                      <a:endParaRPr lang="ru-RU" sz="1100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(ПЧ)</a:t>
                      </a:r>
                      <a:endParaRPr lang="ru-RU" sz="1100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Перевірка зошитів</a:t>
                      </a:r>
                      <a:endParaRPr lang="ru-RU" sz="1100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A7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A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Autofit/>
          </a:bodyPr>
          <a:lstStyle/>
          <a:p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</a:rPr>
              <a:t>Кількість і призначення учнівських зошитів</a:t>
            </a:r>
            <a:br>
              <a:rPr lang="uk-UA" sz="26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</a:rPr>
              <a:t> із зарубіжної літератури</a:t>
            </a:r>
            <a:br>
              <a:rPr lang="uk-UA" sz="26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</a:rPr>
              <a:t>Порядок перевірки письмових робіт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lnSpcReduction="10000"/>
          </a:bodyPr>
          <a:lstStyle/>
          <a:p>
            <a:r>
              <a:rPr lang="uk-UA" sz="2400" dirty="0" err="1" smtClean="0">
                <a:solidFill>
                  <a:srgbClr val="002060"/>
                </a:solidFill>
                <a:latin typeface="Georgia" pitchFamily="18" charset="0"/>
              </a:rPr>
              <a:t>ити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 зберігаються протягом року;</a:t>
            </a:r>
          </a:p>
          <a:p>
            <a:pPr algn="just"/>
            <a:r>
              <a:rPr lang="uk-UA" sz="2400" dirty="0" smtClean="0">
                <a:solidFill>
                  <a:srgbClr val="8A211E"/>
                </a:solidFill>
                <a:latin typeface="Georgia" pitchFamily="18" charset="0"/>
              </a:rPr>
              <a:t>Увага!</a:t>
            </a:r>
            <a:r>
              <a:rPr lang="uk-UA" sz="24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Робочі зошити перевіряються один раз </a:t>
            </a:r>
          </a:p>
          <a:p>
            <a:pPr algn="just"/>
            <a:endParaRPr lang="uk-UA" sz="2400" dirty="0" smtClean="0">
              <a:solidFill>
                <a:srgbClr val="002A7E"/>
              </a:solidFill>
              <a:latin typeface="Georgia" pitchFamily="18" charset="0"/>
            </a:endParaRPr>
          </a:p>
          <a:p>
            <a:pPr algn="just"/>
            <a:endParaRPr lang="uk-UA" sz="2400" dirty="0" smtClean="0">
              <a:solidFill>
                <a:srgbClr val="002A7E"/>
              </a:solidFill>
              <a:latin typeface="Georgia" pitchFamily="18" charset="0"/>
            </a:endParaRPr>
          </a:p>
          <a:p>
            <a:pPr algn="just"/>
            <a:endParaRPr lang="uk-UA" sz="2400" dirty="0" smtClean="0">
              <a:solidFill>
                <a:srgbClr val="002A7E"/>
              </a:solidFill>
              <a:latin typeface="Georgia" pitchFamily="18" charset="0"/>
            </a:endParaRPr>
          </a:p>
          <a:p>
            <a:pPr algn="just"/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Оцінку за ведення зошита виставляють окремою колонкою один раз на місяць і враховують як поточну;</a:t>
            </a:r>
          </a:p>
          <a:p>
            <a:pPr algn="ctr">
              <a:buNone/>
            </a:pPr>
            <a:r>
              <a:rPr lang="uk-UA" sz="2000" b="1" i="1" dirty="0" smtClean="0">
                <a:solidFill>
                  <a:srgbClr val="002060"/>
                </a:solidFill>
                <a:latin typeface="Georgia" pitchFamily="18" charset="0"/>
              </a:rPr>
              <a:t>    </a:t>
            </a:r>
          </a:p>
          <a:p>
            <a:pPr algn="ctr">
              <a:buNone/>
            </a:pPr>
            <a:r>
              <a:rPr lang="uk-UA" sz="2000" b="1" i="1" dirty="0" smtClean="0">
                <a:solidFill>
                  <a:srgbClr val="8A211E"/>
                </a:solidFill>
                <a:latin typeface="Georgia" pitchFamily="18" charset="0"/>
              </a:rPr>
              <a:t> </a:t>
            </a:r>
            <a:r>
              <a:rPr lang="uk-UA" sz="2400" i="1" dirty="0" smtClean="0">
                <a:solidFill>
                  <a:srgbClr val="8A211E"/>
                </a:solidFill>
                <a:latin typeface="Georgia" pitchFamily="18" charset="0"/>
              </a:rPr>
              <a:t>Виставляючи оцінку за ведення зошита з літератури, вчитель обов</a:t>
            </a:r>
            <a:r>
              <a:rPr lang="en-US" sz="2400" i="1" dirty="0" smtClean="0">
                <a:solidFill>
                  <a:srgbClr val="8A211E"/>
                </a:solidFill>
                <a:latin typeface="Georgia" pitchFamily="18" charset="0"/>
              </a:rPr>
              <a:t>’</a:t>
            </a:r>
            <a:r>
              <a:rPr lang="uk-UA" sz="2400" i="1" dirty="0" err="1" smtClean="0">
                <a:solidFill>
                  <a:srgbClr val="8A211E"/>
                </a:solidFill>
                <a:latin typeface="Georgia" pitchFamily="18" charset="0"/>
              </a:rPr>
              <a:t>язково</a:t>
            </a:r>
            <a:r>
              <a:rPr lang="uk-UA" sz="2400" i="1" dirty="0" smtClean="0">
                <a:solidFill>
                  <a:srgbClr val="8A211E"/>
                </a:solidFill>
                <a:latin typeface="Georgia" pitchFamily="18" charset="0"/>
              </a:rPr>
              <a:t> перевіряє не менше 2-х робіт на місяць, враховує наявність різних видів робіт, охайність, вміння правильно оформляти роботу, грамотність тощо</a:t>
            </a:r>
            <a:endParaRPr lang="ru-RU" sz="2400" i="1" dirty="0" smtClean="0">
              <a:solidFill>
                <a:srgbClr val="8A211E"/>
              </a:solidFill>
              <a:latin typeface="Georgia" pitchFamily="18" charset="0"/>
            </a:endParaRPr>
          </a:p>
          <a:p>
            <a:pPr algn="ctr"/>
            <a:endParaRPr lang="ru-RU" sz="2400" dirty="0">
              <a:latin typeface="Georgia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88" y="533400"/>
            <a:ext cx="1714512" cy="107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3400" y="1524000"/>
          <a:ext cx="8001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904"/>
                <a:gridCol w="4462096"/>
              </a:tblGrid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uk-UA" sz="2400" dirty="0" smtClean="0"/>
                        <a:t>Класи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400" dirty="0" smtClean="0"/>
                        <a:t>Зошити</a:t>
                      </a:r>
                      <a:endParaRPr lang="ru-RU" sz="2400" dirty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l"/>
                      <a:r>
                        <a:rPr lang="uk-UA" sz="2400" dirty="0" smtClean="0"/>
                        <a:t>5-11 класи </a:t>
                      </a:r>
                      <a:endParaRPr lang="ru-RU" sz="2400" dirty="0"/>
                    </a:p>
                  </a:txBody>
                  <a:tcPr>
                    <a:solidFill>
                      <a:srgbClr val="FEF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400" dirty="0" smtClean="0">
                          <a:solidFill>
                            <a:srgbClr val="8A211E"/>
                          </a:solidFill>
                          <a:latin typeface="Georgia" pitchFamily="18" charset="0"/>
                        </a:rPr>
                        <a:t>1 робочий зошит ;</a:t>
                      </a:r>
                    </a:p>
                    <a:p>
                      <a:pPr algn="l"/>
                      <a:r>
                        <a:rPr lang="uk-UA" sz="2400" dirty="0" smtClean="0">
                          <a:solidFill>
                            <a:srgbClr val="8A211E"/>
                          </a:solidFill>
                          <a:latin typeface="Georgia" pitchFamily="18" charset="0"/>
                        </a:rPr>
                        <a:t>1 зошит для контрольних робіт</a:t>
                      </a:r>
                      <a:endParaRPr lang="ru-RU" sz="2400" dirty="0">
                        <a:solidFill>
                          <a:srgbClr val="8A211E"/>
                        </a:solidFill>
                      </a:endParaRPr>
                    </a:p>
                  </a:txBody>
                  <a:tcPr>
                    <a:solidFill>
                      <a:srgbClr val="FEF0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0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28600" y="2057400"/>
            <a:ext cx="8534400" cy="4068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0070C0"/>
                </a:solidFill>
                <a:latin typeface="Georgia" pitchFamily="18" charset="0"/>
              </a:rPr>
              <a:t>«</a:t>
            </a:r>
            <a:r>
              <a:rPr lang="ru-RU" sz="2800" i="1" dirty="0" smtClean="0">
                <a:solidFill>
                  <a:srgbClr val="0070C0"/>
                </a:solidFill>
                <a:latin typeface="Georgia" pitchFamily="18" charset="0"/>
              </a:rPr>
              <a:t>Якщо вчитель став другом дитини, якщо ця дружба осяяна благородним захопленням, поривом до чогось світлого,розумного, у серці дитини ніколи не з’явиться зло», – писав Василь Сухомлинський.</a:t>
            </a:r>
          </a:p>
          <a:p>
            <a:pPr algn="just">
              <a:buNone/>
            </a:pPr>
            <a:endParaRPr lang="ru-RU" sz="2800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Georgia" pitchFamily="18" charset="0"/>
              </a:rPr>
              <a:t>  «Если учитель соединяет в себе любовь к делу и ученикам, он совершенный учитель». 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Georgia" pitchFamily="18" charset="0"/>
              </a:rPr>
              <a:t>     (Л.Н. Толстой)</a:t>
            </a:r>
            <a:endParaRPr lang="en-US" sz="2800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3048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19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04800"/>
            <a:ext cx="281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153400" cy="1477962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  <a:latin typeface="Monotype Corsiva" pitchFamily="66" charset="0"/>
              </a:rPr>
              <a:t>Дякуємо за увагу!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img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86868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382000" cy="109696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8A211E"/>
                </a:solidFill>
                <a:latin typeface="Tahoma" pitchFamily="34" charset="0"/>
                <a:cs typeface="Tahoma" pitchFamily="34" charset="0"/>
              </a:rPr>
              <a:t>Нормативні документи</a:t>
            </a:r>
            <a:endParaRPr lang="ru-RU" sz="3200" dirty="0">
              <a:solidFill>
                <a:srgbClr val="8A211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8915400" cy="510540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SzPct val="150000"/>
              <a:buFont typeface="Wingdings" pitchFamily="2" charset="2"/>
              <a:buChar char="Ø"/>
              <a:defRPr/>
            </a:pPr>
            <a:r>
              <a:rPr lang="uk-UA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Методичні рекомендації щодо викладання зарубіжної </a:t>
            </a:r>
            <a:r>
              <a:rPr lang="uk-UA" sz="2400" b="1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літеретури</a:t>
            </a:r>
            <a:r>
              <a:rPr lang="uk-UA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у ЗНЗ у 2017-2018 </a:t>
            </a:r>
            <a:r>
              <a:rPr lang="uk-UA" sz="2400" b="1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н.р</a:t>
            </a:r>
            <a:r>
              <a:rPr lang="uk-UA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(лист МОН </a:t>
            </a:r>
            <a:r>
              <a:rPr lang="uk-UA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України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від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09/08/2017   № 1</a:t>
            </a:r>
            <a:r>
              <a:rPr lang="en-US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/9-436</a:t>
            </a:r>
            <a:r>
              <a:rPr lang="uk-UA" sz="24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).</a:t>
            </a:r>
          </a:p>
          <a:p>
            <a:pPr lvl="0" eaLnBrk="0" fontAlgn="base" hangingPunct="0">
              <a:spcAft>
                <a:spcPct val="0"/>
              </a:spcAft>
              <a:buSzPct val="150000"/>
              <a:buFont typeface="Wingdings" pitchFamily="2" charset="2"/>
              <a:buChar char="Ø"/>
              <a:defRPr/>
            </a:pPr>
            <a:endParaRPr lang="uk-UA" sz="2200" b="1" i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eaLnBrk="0" fontAlgn="base" hangingPunct="0">
              <a:spcAft>
                <a:spcPct val="0"/>
              </a:spcAft>
              <a:buSzPct val="150000"/>
              <a:buFont typeface="Wingdings" pitchFamily="2" charset="2"/>
              <a:buChar char="Ø"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Georgia" pitchFamily="18" charset="0"/>
              </a:rPr>
              <a:t>Про оновлені навчальні програми для учнів 5-9 класів загальноосвітніх закладів, що затверджені</a:t>
            </a:r>
            <a:r>
              <a:rPr lang="uk-UA" sz="2400" b="1" i="1" dirty="0" smtClean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uk-UA" sz="2200" b="1" i="1" dirty="0" smtClean="0">
                <a:solidFill>
                  <a:srgbClr val="C00000"/>
                </a:solidFill>
                <a:latin typeface="Georgia" pitchFamily="18" charset="0"/>
              </a:rPr>
              <a:t>наказом  МОН України від 07.06.2017 № 804. </a:t>
            </a:r>
          </a:p>
          <a:p>
            <a:pPr eaLnBrk="0" fontAlgn="base" hangingPunct="0">
              <a:spcAft>
                <a:spcPct val="0"/>
              </a:spcAft>
              <a:buSzPct val="150000"/>
              <a:buFont typeface="Wingdings" pitchFamily="2" charset="2"/>
              <a:buChar char="Ø"/>
              <a:defRPr/>
            </a:pPr>
            <a:endParaRPr lang="uk-UA" sz="2200" b="1" i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algn="just" eaLnBrk="0" fontAlgn="base" hangingPunct="0">
              <a:spcAft>
                <a:spcPct val="0"/>
              </a:spcAft>
              <a:buSzPct val="150000"/>
              <a:buNone/>
              <a:defRPr/>
            </a:pPr>
            <a:r>
              <a:rPr lang="uk-UA" sz="22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22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Нормативні документи</a:t>
            </a:r>
            <a:endParaRPr lang="ru-RU" sz="3000" dirty="0">
              <a:solidFill>
                <a:srgbClr val="8A21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  <a:tabLst>
                <a:tab pos="457200" algn="l"/>
              </a:tabLst>
            </a:pPr>
            <a:r>
              <a:rPr lang="uk-UA" sz="2600" b="1" i="1" dirty="0" smtClean="0">
                <a:solidFill>
                  <a:schemeClr val="accent2"/>
                </a:solidFill>
                <a:latin typeface="Georgia" pitchFamily="18" charset="0"/>
                <a:cs typeface="Times New Roman" pitchFamily="18" charset="0"/>
              </a:rPr>
              <a:t>  </a:t>
            </a:r>
            <a:r>
              <a:rPr lang="uk-UA" sz="26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Про затвердження  концепції  національно-патріотичного виховання» (методичні рекомендації)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uk-UA" sz="2400" i="1" dirty="0" smtClean="0">
                <a:solidFill>
                  <a:srgbClr val="8A211E"/>
                </a:solidFill>
                <a:latin typeface="Georgia" pitchFamily="18" charset="0"/>
                <a:cs typeface="Times New Roman" pitchFamily="18" charset="0"/>
              </a:rPr>
              <a:t>Наказ</a:t>
            </a:r>
            <a:r>
              <a:rPr lang="uk-UA" sz="2400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 МОН  1/9 - № 641 від 16.06. 2015 року)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tabLst>
                <a:tab pos="457200" algn="l"/>
              </a:tabLst>
            </a:pPr>
            <a:endParaRPr lang="uk-UA" sz="24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«Про затвердження програм  зовнішнього незалежного оцінювання» </a:t>
            </a:r>
            <a:r>
              <a:rPr lang="ru-RU" sz="2400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(наказ Міністерства освіти і науки України № 77  від 03.02. 2016);</a:t>
            </a:r>
          </a:p>
          <a:p>
            <a:pPr>
              <a:tabLst>
                <a:tab pos="457200" algn="l"/>
              </a:tabLst>
            </a:pPr>
            <a:endParaRPr lang="uk-UA" sz="2400" i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 «Про затвердження Інструкції з ведення класного журналу учнів 5—11 (12)-х класів загальноосвітніх навчальних  закладів»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uk-UA" sz="2400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наказ Міністерства освіти і науки України від 03.06.2008 р. № 496);</a:t>
            </a:r>
          </a:p>
          <a:p>
            <a:pPr>
              <a:tabLst>
                <a:tab pos="457200" algn="l"/>
              </a:tabLst>
            </a:pPr>
            <a:endParaRPr lang="uk-UA" sz="2400" i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uk-UA" sz="24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endParaRPr lang="uk-UA" sz="24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endParaRPr lang="uk-UA" b="1" i="1" dirty="0" smtClean="0">
              <a:solidFill>
                <a:schemeClr val="accent2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Що саме змінено у програмах 5-9 класів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уточнено і деталізовано </a:t>
            </a:r>
            <a:r>
              <a:rPr lang="uk-UA" sz="2600" dirty="0" smtClean="0">
                <a:solidFill>
                  <a:srgbClr val="002060"/>
                </a:solidFill>
                <a:latin typeface="Georgia" pitchFamily="18" charset="0"/>
              </a:rPr>
              <a:t>кількість навчальних годин відповідно до Типового навчального плану (додаток 2 до наказів від 03.04.2012 № 409 та  від 29.05.2014 № 664); </a:t>
            </a:r>
          </a:p>
          <a:p>
            <a:pPr algn="just"/>
            <a:endParaRPr lang="uk-UA" sz="26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just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спрощено</a:t>
            </a:r>
            <a:r>
              <a:rPr lang="uk-UA" sz="2600" dirty="0" smtClean="0">
                <a:solidFill>
                  <a:srgbClr val="4C1420"/>
                </a:solidFill>
                <a:latin typeface="Georgia" pitchFamily="18" charset="0"/>
              </a:rPr>
              <a:t> </a:t>
            </a:r>
            <a:r>
              <a:rPr lang="uk-UA" sz="2600" dirty="0" smtClean="0">
                <a:solidFill>
                  <a:srgbClr val="8A211E"/>
                </a:solidFill>
                <a:latin typeface="Georgia" pitchFamily="18" charset="0"/>
              </a:rPr>
              <a:t>окремі теми</a:t>
            </a:r>
            <a:r>
              <a:rPr lang="uk-UA" sz="2600" dirty="0" smtClean="0">
                <a:solidFill>
                  <a:srgbClr val="002060"/>
                </a:solidFill>
                <a:latin typeface="Georgia" pitchFamily="18" charset="0"/>
              </a:rPr>
              <a:t>, що дублюють зміст освіти в мовленнєвій і мовній лініях; </a:t>
            </a:r>
          </a:p>
          <a:p>
            <a:pPr algn="just"/>
            <a:endParaRPr lang="uk-UA" sz="26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just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вилучено</a:t>
            </a:r>
            <a:r>
              <a:rPr lang="uk-UA" sz="2600" dirty="0" smtClean="0">
                <a:solidFill>
                  <a:srgbClr val="4C1420"/>
                </a:solidFill>
                <a:latin typeface="Georgia" pitchFamily="18" charset="0"/>
              </a:rPr>
              <a:t> </a:t>
            </a:r>
            <a:r>
              <a:rPr lang="uk-UA" sz="2600" dirty="0" smtClean="0">
                <a:solidFill>
                  <a:srgbClr val="8A211E"/>
                </a:solidFill>
                <a:latin typeface="Georgia" pitchFamily="18" charset="0"/>
              </a:rPr>
              <a:t>матеріал, </a:t>
            </a:r>
            <a:r>
              <a:rPr lang="uk-UA" sz="2600" dirty="0" smtClean="0">
                <a:solidFill>
                  <a:srgbClr val="002060"/>
                </a:solidFill>
                <a:latin typeface="Georgia" pitchFamily="18" charset="0"/>
              </a:rPr>
              <a:t>який певним чином дублюється в попередніх чи наступних класах;  </a:t>
            </a:r>
          </a:p>
          <a:p>
            <a:pPr algn="just"/>
            <a:endParaRPr lang="uk-UA" sz="26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just"/>
            <a:r>
              <a:rPr lang="uk-UA" sz="2600" dirty="0" smtClean="0">
                <a:solidFill>
                  <a:srgbClr val="C00000"/>
                </a:solidFill>
                <a:latin typeface="Georgia" pitchFamily="18" charset="0"/>
              </a:rPr>
              <a:t>деталізована інформація </a:t>
            </a:r>
            <a:r>
              <a:rPr lang="uk-UA" sz="2600" dirty="0" smtClean="0">
                <a:solidFill>
                  <a:srgbClr val="002060"/>
                </a:solidFill>
                <a:latin typeface="Georgia" pitchFamily="18" charset="0"/>
              </a:rPr>
              <a:t>щодо змін у змісті кожної окремої навчальної програми та надана в пояснювальних записках до них.</a:t>
            </a:r>
            <a:endParaRPr lang="ru-RU" sz="2600" dirty="0" smtClean="0">
              <a:solidFill>
                <a:srgbClr val="002060"/>
              </a:solidFill>
              <a:latin typeface="Georgia" pitchFamily="18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057399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МЕТОДИЧНІ РЕКОМЕНДАЦІЇ ЩОДО ВИКЛАДАННЯ </a:t>
            </a:r>
            <a:br>
              <a:rPr lang="uk-UA" sz="3200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</a:br>
            <a:r>
              <a:rPr lang="uk-UA" sz="3200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ЗАРУБІЖНОЇ ЛІТЕРАТУРИ</a:t>
            </a:r>
            <a:endParaRPr lang="ru-RU" sz="3200" b="1" dirty="0">
              <a:solidFill>
                <a:srgbClr val="8A21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838200"/>
          </a:xfrm>
        </p:spPr>
        <p:txBody>
          <a:bodyPr/>
          <a:lstStyle/>
          <a:p>
            <a:r>
              <a:rPr lang="uk-UA" b="1" dirty="0" smtClean="0">
                <a:solidFill>
                  <a:srgbClr val="8A211E"/>
                </a:solidFill>
                <a:latin typeface="Arial" pitchFamily="34" charset="0"/>
                <a:cs typeface="Arial" pitchFamily="34" charset="0"/>
              </a:rPr>
              <a:t>2017-2018 Н.Р.</a:t>
            </a:r>
          </a:p>
          <a:p>
            <a:endParaRPr lang="uk-UA" b="1" dirty="0" smtClean="0">
              <a:solidFill>
                <a:srgbClr val="8A211E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8A21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1905000" cy="288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375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B82A2A"/>
                </a:solidFill>
                <a:latin typeface="Arial" pitchFamily="34" charset="0"/>
                <a:cs typeface="Arial" pitchFamily="34" charset="0"/>
              </a:rPr>
              <a:t>ПРОГРАМИ</a:t>
            </a:r>
            <a:endParaRPr lang="ru-RU" sz="3200" dirty="0">
              <a:solidFill>
                <a:srgbClr val="B82A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000" dirty="0" smtClean="0">
                <a:solidFill>
                  <a:srgbClr val="002A7E"/>
                </a:solidFill>
                <a:latin typeface="Georgia" pitchFamily="18" charset="0"/>
              </a:rPr>
              <a:t>У</a:t>
            </a:r>
            <a:r>
              <a:rPr lang="uk-UA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uk-UA" sz="2000" dirty="0" smtClean="0">
                <a:solidFill>
                  <a:srgbClr val="952B4C"/>
                </a:solidFill>
                <a:latin typeface="Georgia" pitchFamily="18" charset="0"/>
              </a:rPr>
              <a:t>5–9 класах: Зарубіжна </a:t>
            </a: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</a:rPr>
              <a:t>література. Програма для загальноосвітніх навчальних закладів. -К.: Видавничий дім «Освіта», </a:t>
            </a:r>
            <a:r>
              <a:rPr lang="uk-UA" sz="2000" dirty="0" smtClean="0">
                <a:solidFill>
                  <a:srgbClr val="952B4C"/>
                </a:solidFill>
                <a:latin typeface="Georgia" pitchFamily="18" charset="0"/>
              </a:rPr>
              <a:t>2013.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(зі змінами, 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затвердженими наказом Міністерства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 від 07.06.2017 № 804) </a:t>
            </a:r>
            <a:endParaRPr lang="uk-UA" sz="2000" dirty="0" smtClean="0">
              <a:solidFill>
                <a:srgbClr val="8A211E"/>
              </a:solidFill>
              <a:latin typeface="Georgia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buNone/>
            </a:pPr>
            <a:endParaRPr lang="ru-RU" sz="2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uk-UA" sz="2000" dirty="0" smtClean="0">
                <a:solidFill>
                  <a:srgbClr val="002A7E"/>
                </a:solidFill>
                <a:latin typeface="Georgia" pitchFamily="18" charset="0"/>
              </a:rPr>
              <a:t>У</a:t>
            </a:r>
            <a:r>
              <a:rPr lang="uk-UA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uk-UA" sz="2000" dirty="0" smtClean="0">
                <a:solidFill>
                  <a:srgbClr val="C00000"/>
                </a:solidFill>
                <a:latin typeface="Georgia" pitchFamily="18" charset="0"/>
              </a:rPr>
              <a:t>10-11 класах </a:t>
            </a:r>
            <a:r>
              <a:rPr lang="uk-UA" sz="2000" dirty="0" smtClean="0">
                <a:solidFill>
                  <a:srgbClr val="002A7E"/>
                </a:solidFill>
                <a:latin typeface="Georgia" pitchFamily="18" charset="0"/>
              </a:rPr>
              <a:t>- за програмами </a:t>
            </a:r>
            <a:r>
              <a:rPr lang="ru-RU" sz="2000" dirty="0" smtClean="0">
                <a:solidFill>
                  <a:srgbClr val="002A7E"/>
                </a:solidFill>
                <a:latin typeface="Georgia" pitchFamily="18" charset="0"/>
              </a:rPr>
              <a:t>академічний, рівень профільної підготовки</a:t>
            </a:r>
            <a:r>
              <a:rPr lang="uk-UA" sz="2000" dirty="0" smtClean="0">
                <a:solidFill>
                  <a:srgbClr val="002A7E"/>
                </a:solidFill>
                <a:latin typeface="Georgia" pitchFamily="18" charset="0"/>
              </a:rPr>
              <a:t>, затвердженими наказом Міністерства від </a:t>
            </a:r>
            <a:r>
              <a:rPr lang="uk-UA" sz="2000" dirty="0" smtClean="0">
                <a:solidFill>
                  <a:srgbClr val="C00000"/>
                </a:solidFill>
                <a:latin typeface="Georgia" pitchFamily="18" charset="0"/>
              </a:rPr>
              <a:t>28.10.2010 №1021( у 2017-2018 </a:t>
            </a:r>
            <a:r>
              <a:rPr lang="uk-UA" sz="2000" dirty="0" err="1" smtClean="0">
                <a:solidFill>
                  <a:srgbClr val="C00000"/>
                </a:solidFill>
                <a:latin typeface="Georgia" pitchFamily="18" charset="0"/>
              </a:rPr>
              <a:t>н.р</a:t>
            </a:r>
            <a:r>
              <a:rPr lang="uk-UA" sz="2000" dirty="0" smtClean="0">
                <a:solidFill>
                  <a:srgbClr val="C00000"/>
                </a:solidFill>
                <a:latin typeface="Georgia" pitchFamily="18" charset="0"/>
              </a:rPr>
              <a:t>. програма  без змін)</a:t>
            </a:r>
            <a:endParaRPr lang="ru-RU" sz="2000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76600" cy="46910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1447800"/>
            <a:ext cx="3352800" cy="46482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Увага! Зміни</a:t>
            </a:r>
          </a:p>
          <a:p>
            <a:pPr algn="ctr"/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 до програми рівня </a:t>
            </a:r>
            <a:r>
              <a:rPr lang="uk-UA" sz="2400" b="1" dirty="0" smtClean="0">
                <a:solidFill>
                  <a:srgbClr val="002060"/>
                </a:solidFill>
                <a:latin typeface="Georgia" pitchFamily="18" charset="0"/>
              </a:rPr>
              <a:t>стандарту</a:t>
            </a:r>
            <a:r>
              <a:rPr lang="uk-UA" sz="2400" dirty="0" smtClean="0">
                <a:solidFill>
                  <a:srgbClr val="002060"/>
                </a:solidFill>
                <a:latin typeface="Georgia" pitchFamily="18" charset="0"/>
              </a:rPr>
              <a:t> у 10-11 класах </a:t>
            </a:r>
            <a:r>
              <a:rPr lang="uk-UA" sz="2400" dirty="0" smtClean="0">
                <a:solidFill>
                  <a:srgbClr val="C00000"/>
                </a:solidFill>
                <a:latin typeface="Georgia" pitchFamily="18" charset="0"/>
              </a:rPr>
              <a:t> (наказ МОН від 14.07.2016 року № 826)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3048000" y="3352800"/>
            <a:ext cx="762000" cy="484632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2438399" cy="14478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Зміни у</a:t>
            </a:r>
            <a:br>
              <a:rPr lang="uk-U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програмі </a:t>
            </a:r>
            <a:br>
              <a:rPr lang="uk-U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5-9 класах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0" y="0"/>
            <a:ext cx="6781800" cy="6858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952B4C"/>
                </a:solidFill>
                <a:latin typeface="Georgia" pitchFamily="18" charset="0"/>
              </a:rPr>
              <a:t>Додано рубрику «Міжпредметні зв‘язки»;</a:t>
            </a:r>
          </a:p>
          <a:p>
            <a:pPr algn="just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952B4C"/>
                </a:solidFill>
                <a:latin typeface="Georgia" pitchFamily="18" charset="0"/>
              </a:rPr>
              <a:t>Додано у 5 класі твір Г.К. Андерсена «Снігова</a:t>
            </a:r>
            <a:r>
              <a:rPr lang="uk-UA" b="1" dirty="0">
                <a:solidFill>
                  <a:srgbClr val="952B4C"/>
                </a:solidFill>
                <a:latin typeface="Georgia" pitchFamily="18" charset="0"/>
              </a:rPr>
              <a:t> </a:t>
            </a:r>
            <a:r>
              <a:rPr lang="uk-UA" b="1" dirty="0" smtClean="0">
                <a:solidFill>
                  <a:srgbClr val="952B4C"/>
                </a:solidFill>
                <a:latin typeface="Georgia" pitchFamily="18" charset="0"/>
              </a:rPr>
              <a:t>королева», в 9класі твір М.О. Булгакова « Собаче серце»;</a:t>
            </a:r>
          </a:p>
          <a:p>
            <a:pPr algn="just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952B4C"/>
                </a:solidFill>
                <a:latin typeface="Georgia" pitchFamily="18" charset="0"/>
              </a:rPr>
              <a:t>Розширено список творів для вивчення напам‘ять за вибором учнів: байка І.А. Крилова в 6 класі, сонети </a:t>
            </a:r>
            <a:r>
              <a:rPr lang="uk-UA" b="1" dirty="0" err="1" smtClean="0">
                <a:solidFill>
                  <a:srgbClr val="952B4C"/>
                </a:solidFill>
                <a:latin typeface="Georgia" pitchFamily="18" charset="0"/>
              </a:rPr>
              <a:t>В.Шекспіра</a:t>
            </a:r>
            <a:r>
              <a:rPr lang="uk-UA" b="1" dirty="0" smtClean="0">
                <a:solidFill>
                  <a:srgbClr val="952B4C"/>
                </a:solidFill>
                <a:latin typeface="Georgia" pitchFamily="18" charset="0"/>
              </a:rPr>
              <a:t> і Ф. Петрарки у 8 класі, поезії О.С. Пушкіна у 9 класі;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1752600"/>
            <a:ext cx="2133600" cy="48895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C:\Users\Админ\Desktop\2c5314630157c90dd6915cba65a071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237626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 списку додаткового читання додано « Мій дідусь був черешнею» </a:t>
            </a:r>
            <a:r>
              <a:rPr lang="uk-UA" dirty="0" err="1" smtClean="0"/>
              <a:t>А.Нанетті</a:t>
            </a:r>
            <a:r>
              <a:rPr lang="uk-UA" dirty="0" smtClean="0"/>
              <a:t>, « Чи вмієш ти свистати, </a:t>
            </a:r>
            <a:r>
              <a:rPr lang="uk-UA" dirty="0" err="1" smtClean="0"/>
              <a:t>Юганно</a:t>
            </a:r>
            <a:r>
              <a:rPr lang="uk-UA" dirty="0" smtClean="0"/>
              <a:t>?»У. Старка;</a:t>
            </a:r>
            <a:br>
              <a:rPr lang="uk-UA" dirty="0" smtClean="0"/>
            </a:br>
            <a:r>
              <a:rPr lang="uk-UA" dirty="0" smtClean="0"/>
              <a:t>спрощено формулювання окремих державних вимог літературознавчої лінії з метою урахування вікових особливостей учнів.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5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2027</TotalTime>
  <Words>1196</Words>
  <Application>Microsoft Office PowerPoint</Application>
  <PresentationFormat>Экран (4:3)</PresentationFormat>
  <Paragraphs>283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               ІНФОРМАЦІЙНО-МЕТОДИЧНИЙ ЦЕНТР</vt:lpstr>
      <vt:lpstr>Зміст</vt:lpstr>
      <vt:lpstr>Нормативні документи</vt:lpstr>
      <vt:lpstr>Нормативні документи</vt:lpstr>
      <vt:lpstr>Що саме змінено у програмах 5-9 класів?</vt:lpstr>
      <vt:lpstr>МЕТОДИЧНІ РЕКОМЕНДАЦІЇ ЩОДО ВИКЛАДАННЯ  ЗАРУБІЖНОЇ ЛІТЕРАТУРИ</vt:lpstr>
      <vt:lpstr>ПРОГРАМИ</vt:lpstr>
      <vt:lpstr>Зміни у  програмі  5-9 класах</vt:lpstr>
      <vt:lpstr>До списку додаткового читання додано « Мій дідусь був черешнею» А.Нанетті, « Чи вмієш ти свистати, Юганно?»У. Старка; спрощено формулювання окремих державних вимог літературознавчої лінії з метою урахування вікових особливостей учнів.</vt:lpstr>
      <vt:lpstr>Зміни у програмах  10-11 класів (стандарт) відбулись у 2016</vt:lpstr>
      <vt:lpstr>Право вчителя</vt:lpstr>
      <vt:lpstr>Мова викладання зарубіжної літератури</vt:lpstr>
      <vt:lpstr>  Кількість контрольних робіт </vt:lpstr>
      <vt:lpstr>Види контролю</vt:lpstr>
      <vt:lpstr>Види робіт  з розвитку мови</vt:lpstr>
      <vt:lpstr>Вимоги до виконання письмових робіт, перевірки зошитів, уроків виразного читання </vt:lpstr>
      <vt:lpstr>Ведення зошитів</vt:lpstr>
      <vt:lpstr>Оцінювання контрольних творів та “напам’ять”</vt:lpstr>
      <vt:lpstr>На допомогу вчителю</vt:lpstr>
      <vt:lpstr>Обов‘язкова кількість видів контролю із  зарубіжної літератури  5–9 класи</vt:lpstr>
      <vt:lpstr>Кількість і призначення учнівських зошитів  із зарубіжної літератури Порядок перевірки письмових робіт</vt:lpstr>
      <vt:lpstr>Презентация PowerPoint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ІНФОРМАЦІЙНО-МЕТОДИЧНИЙ ЦЕНТР</dc:title>
  <dc:creator>Админ</dc:creator>
  <cp:lastModifiedBy>Антонина</cp:lastModifiedBy>
  <cp:revision>209</cp:revision>
  <dcterms:modified xsi:type="dcterms:W3CDTF">2017-09-04T12:08:47Z</dcterms:modified>
</cp:coreProperties>
</file>