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7960-B6AE-4FE2-9A86-813E7649528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96B2B-A874-4C69-A759-5A77B7606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3D086F-B8BF-459B-8B71-775A8AB751F9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A75333-DB8D-467A-AFF1-9FB9FFF4B0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err="1" smtClean="0"/>
              <a:t>Ана</a:t>
            </a:r>
            <a:r>
              <a:rPr lang="uk-UA" sz="5400" dirty="0" smtClean="0"/>
              <a:t>ліз роботи міського методичного об</a:t>
            </a:r>
            <a:r>
              <a:rPr lang="en-US" sz="5400" dirty="0" smtClean="0"/>
              <a:t>’</a:t>
            </a:r>
            <a:r>
              <a:rPr lang="uk-UA" sz="5400" dirty="0" smtClean="0"/>
              <a:t>єднання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2017/2018 навчальний рік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Pictures\человечки для презентации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426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Позакласна 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Літературно-музичні композиції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Літературні вітальні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Літературні читання до Дня міста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Усний журнал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Декламація поезії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Поетичні вітальні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Проекти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Конференції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Міські літературні читання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Відвідування музеїв, театрів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Екскурсії тощо</a:t>
            </a:r>
            <a:endParaRPr lang="uk-UA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3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03232" cy="1051520"/>
          </a:xfrm>
        </p:spPr>
        <p:txBody>
          <a:bodyPr/>
          <a:lstStyle/>
          <a:p>
            <a:r>
              <a:rPr lang="uk-UA" sz="4400" dirty="0" smtClean="0"/>
              <a:t>Тренінги, </a:t>
            </a:r>
            <a:r>
              <a:rPr lang="uk-UA" sz="4400" dirty="0" err="1" smtClean="0"/>
              <a:t>вебінари</a:t>
            </a:r>
            <a:r>
              <a:rPr lang="uk-UA" sz="4400" dirty="0" smtClean="0"/>
              <a:t>, семінари</a:t>
            </a:r>
            <a:endParaRPr lang="ru-RU" sz="4400" dirty="0"/>
          </a:p>
        </p:txBody>
      </p:sp>
      <p:pic>
        <p:nvPicPr>
          <p:cNvPr id="4" name="Объект 3" descr="C:\Users\Татьяна\Desktop\отчет 2017 2018\20180314_1530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1474"/>
            <a:ext cx="3384376" cy="24254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628800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Обласний </a:t>
            </a:r>
            <a:r>
              <a:rPr lang="uk-UA" sz="2000" dirty="0"/>
              <a:t>семінар «Російська мова в </a:t>
            </a:r>
            <a:r>
              <a:rPr lang="uk-UA" sz="2000" dirty="0" err="1"/>
              <a:t>полілінгвокультурному</a:t>
            </a:r>
            <a:r>
              <a:rPr lang="uk-UA" sz="2000" dirty="0"/>
              <a:t> просторі»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295223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/>
                <a:latin typeface="Times New Roman"/>
                <a:ea typeface="Times New Roman"/>
              </a:rPr>
              <a:t>Пшенична Сніжана Анатоліївна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представила свою роботу «ТРИЗ – технология как средство развития интеллектуально – творческих способностей учащихся на уроках русского языка и литературы», яка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зацікавила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багатьох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sz="2400" dirty="0" smtClean="0">
                <a:effectLst/>
                <a:latin typeface="Times New Roman"/>
                <a:ea typeface="Times New Roman"/>
              </a:rPr>
              <a:t>фахівців.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24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Тренінги, </a:t>
            </a:r>
            <a:r>
              <a:rPr lang="uk-UA" sz="3600" dirty="0" err="1" smtClean="0"/>
              <a:t>вебінари</a:t>
            </a:r>
            <a:r>
              <a:rPr lang="uk-UA" sz="3600" dirty="0" smtClean="0"/>
              <a:t>, семінари</a:t>
            </a:r>
            <a:endParaRPr lang="ru-RU" sz="3600" dirty="0"/>
          </a:p>
        </p:txBody>
      </p:sp>
      <p:pic>
        <p:nvPicPr>
          <p:cNvPr id="4" name="Объект 3" descr="I:\errrt\image-0-02-05-79cebdd0955ed9f6e0256b2ebebc3b29b8ee312ea33c451453cf7f2d26707d94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7281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:\errrt\image-0-02-05-7472fe0b402a76f7e1b0d1e3174df1373c8ac07bcba4c1f767a108700f76ccd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196443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184482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Участь у тренінгу О. І. </a:t>
            </a:r>
            <a:r>
              <a:rPr lang="uk-UA" dirty="0" err="1"/>
              <a:t>Пометун</a:t>
            </a:r>
            <a:r>
              <a:rPr lang="uk-UA" dirty="0"/>
              <a:t>, Т. О. </a:t>
            </a:r>
            <a:r>
              <a:rPr lang="uk-UA" dirty="0" err="1"/>
              <a:t>Ремех</a:t>
            </a:r>
            <a:r>
              <a:rPr lang="uk-UA" dirty="0"/>
              <a:t> про критичне мислення (отримали сертифікати)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err="1">
                <a:solidFill>
                  <a:schemeClr val="tx1"/>
                </a:solidFill>
              </a:rPr>
              <a:t>Межрегіональний</a:t>
            </a:r>
            <a:r>
              <a:rPr lang="uk-UA" b="1" dirty="0">
                <a:solidFill>
                  <a:schemeClr val="tx1"/>
                </a:solidFill>
              </a:rPr>
              <a:t> науково-практичний семінар «</a:t>
            </a:r>
            <a:r>
              <a:rPr lang="uk-UA" b="1" dirty="0" err="1">
                <a:solidFill>
                  <a:schemeClr val="tx1"/>
                </a:solidFill>
              </a:rPr>
              <a:t>Компетентнісно</a:t>
            </a:r>
            <a:r>
              <a:rPr lang="uk-UA" b="1" dirty="0">
                <a:solidFill>
                  <a:schemeClr val="tx1"/>
                </a:solidFill>
              </a:rPr>
              <a:t> зорієнтований урок зарубіжної літератури у новій українській школі. Перспективи реалізації всеукраїнського науково-педагогічного проекту «Філологічний Олімп» (</a:t>
            </a:r>
            <a:r>
              <a:rPr lang="uk-UA" b="1" dirty="0" err="1">
                <a:solidFill>
                  <a:schemeClr val="tx1"/>
                </a:solidFill>
              </a:rPr>
              <a:t>Тулунжи</a:t>
            </a:r>
            <a:r>
              <a:rPr lang="uk-UA" b="1" dirty="0">
                <a:solidFill>
                  <a:schemeClr val="tx1"/>
                </a:solidFill>
              </a:rPr>
              <a:t> Т. О</a:t>
            </a:r>
            <a:r>
              <a:rPr lang="uk-UA" b="1" dirty="0" smtClean="0">
                <a:solidFill>
                  <a:schemeClr val="tx1"/>
                </a:solidFill>
              </a:rPr>
              <a:t>.)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Регіональний науково-практичний семінар «Зміст </a:t>
            </a:r>
            <a:r>
              <a:rPr lang="uk-UA" b="1" dirty="0">
                <a:solidFill>
                  <a:schemeClr val="tx1"/>
                </a:solidFill>
              </a:rPr>
              <a:t>і методи інтегрованого навчання мов і літератур національних меншин на засадах компетентнісного підходу» (проводили автори чинної програми нового інтегрованого курсу Олена </a:t>
            </a:r>
            <a:r>
              <a:rPr lang="uk-UA" b="1" dirty="0" err="1">
                <a:solidFill>
                  <a:schemeClr val="tx1"/>
                </a:solidFill>
              </a:rPr>
              <a:t>Фідкевич</a:t>
            </a:r>
            <a:r>
              <a:rPr lang="uk-UA" b="1" dirty="0">
                <a:solidFill>
                  <a:schemeClr val="tx1"/>
                </a:solidFill>
              </a:rPr>
              <a:t> і Валентина </a:t>
            </a:r>
            <a:r>
              <a:rPr lang="uk-UA" b="1" dirty="0" err="1">
                <a:solidFill>
                  <a:schemeClr val="tx1"/>
                </a:solidFill>
              </a:rPr>
              <a:t>Снєгірьова</a:t>
            </a:r>
            <a:r>
              <a:rPr lang="uk-UA" b="1" dirty="0">
                <a:solidFill>
                  <a:schemeClr val="tx1"/>
                </a:solidFill>
              </a:rPr>
              <a:t>, де презентували підручник для 10 класу закладів загальної середньої освіти з навчанням російською мовою «Російська мова і література (інтегрований курс, рівень стандарту)» (</a:t>
            </a:r>
            <a:r>
              <a:rPr lang="uk-UA" b="1" dirty="0" err="1">
                <a:solidFill>
                  <a:schemeClr val="tx1"/>
                </a:solidFill>
              </a:rPr>
              <a:t>Тулунжи</a:t>
            </a:r>
            <a:r>
              <a:rPr lang="uk-UA" b="1" dirty="0">
                <a:solidFill>
                  <a:schemeClr val="tx1"/>
                </a:solidFill>
              </a:rPr>
              <a:t> Т. О.)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Татьяна\Desktop\отчет 2017 2018\гимназ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384376" cy="270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Татьяна\Desktop\отчет 2017 2018\гимназ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7451"/>
            <a:ext cx="2520280" cy="279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Татьяна\Desktop\отчет 2017 2018\гимназ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664296" cy="26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Татьяна\Desktop\отчет 2017 2018\гимнази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24" y="116632"/>
            <a:ext cx="2952328" cy="220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635896" y="4029026"/>
            <a:ext cx="2841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Літературно-музична композиція «Стежками Вільяма Шекспіра» (4 </a:t>
            </a:r>
            <a:r>
              <a:rPr lang="uk-UA" b="1" dirty="0" err="1">
                <a:solidFill>
                  <a:prstClr val="black"/>
                </a:solidFill>
              </a:rPr>
              <a:t>кл</a:t>
            </a:r>
            <a:r>
              <a:rPr lang="uk-UA" b="1" dirty="0">
                <a:solidFill>
                  <a:prstClr val="black"/>
                </a:solidFill>
              </a:rPr>
              <a:t>., учитель В.  Л. </a:t>
            </a:r>
            <a:r>
              <a:rPr lang="uk-UA" b="1" dirty="0" err="1">
                <a:solidFill>
                  <a:prstClr val="black"/>
                </a:solidFill>
              </a:rPr>
              <a:t>Пилиипчук</a:t>
            </a:r>
            <a:r>
              <a:rPr lang="uk-UA" b="1" dirty="0">
                <a:solidFill>
                  <a:prstClr val="black"/>
                </a:solidFill>
              </a:rPr>
              <a:t>)         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2319581"/>
            <a:ext cx="3626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«Пишем красиво» виставка робіт учнів (Пилипчук В. Л., Пшенична С. А.)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6326113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Гімназія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279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I:\errrt\image-0-02-05-fec44218c94730b446da7f10eb8b3adca2008f217f40fd560cc30f9294a35496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64724" cy="184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:\errrt\image-0-02-05-ac646830f9b269968e7fd4f22ba8b5d5a0abdd4e16d4c0a37289484630e8dd66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424861"/>
            <a:ext cx="2088232" cy="18695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z="2400" b="1" dirty="0" err="1">
                <a:solidFill>
                  <a:prstClr val="black"/>
                </a:solidFill>
              </a:rPr>
              <a:t>Квест</a:t>
            </a:r>
            <a:r>
              <a:rPr lang="uk-UA" sz="2400" b="1" dirty="0">
                <a:solidFill>
                  <a:prstClr val="black"/>
                </a:solidFill>
              </a:rPr>
              <a:t> до 65-річчя школи. 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dirty="0"/>
          </a:p>
        </p:txBody>
      </p:sp>
      <p:pic>
        <p:nvPicPr>
          <p:cNvPr id="6" name="Рисунок 5" descr="I:\errrt\image-0-02-04-b8bb2e0dbb594721578fa646cd68b6866098204603a0b4bec6a50ffcd0bbe3fa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75" y="1000755"/>
            <a:ext cx="2617068" cy="187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:\errrt\image-0-02-04-1f797eed13fafa6f16a6be01b99026725287444cbc81859c1cff086e11fc7909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71" y="3053861"/>
            <a:ext cx="2664296" cy="201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:\errrt\image-0-02-05-1d2e252d0024091bae08a238f7d679313a4d96417f58743cea4a19677b4b02a4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0" y="2871589"/>
            <a:ext cx="29432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:\errrt\image-0-02-05-1a7887e4c058f6cf8b1859ddb43e4444b780d1c93328766ed2eaac34c90b21f9-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88" y="4392487"/>
            <a:ext cx="2803847" cy="20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164288" y="5589240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ЗОШ № 1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39470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»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924723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prstClr val="black"/>
                </a:solidFill>
              </a:rPr>
              <a:t>Проект «Вічне кохання за </a:t>
            </a:r>
            <a:r>
              <a:rPr lang="uk-UA" sz="2000" b="1" dirty="0" smtClean="0">
                <a:solidFill>
                  <a:prstClr val="black"/>
                </a:solidFill>
              </a:rPr>
              <a:t>Шекспіром»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5" y="630932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«</a:t>
            </a:r>
            <a:r>
              <a:rPr lang="uk-UA" b="1" u="sng" dirty="0"/>
              <a:t>«</a:t>
            </a:r>
            <a:r>
              <a:rPr lang="en-US" b="1" u="sng" dirty="0"/>
              <a:t>Sunflower</a:t>
            </a:r>
            <a:r>
              <a:rPr lang="uk-UA" b="1" u="sng" dirty="0"/>
              <a:t>»-2018»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2564904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prstClr val="black"/>
                </a:solidFill>
              </a:rPr>
              <a:t>Тиждень зарубіжної літератури та російської мови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810161" cy="3609145"/>
          </a:xfrm>
          <a:prstGeom prst="rect">
            <a:avLst/>
          </a:prstGeom>
          <a:noFill/>
        </p:spPr>
      </p:pic>
      <p:pic>
        <p:nvPicPr>
          <p:cNvPr id="7" name="Рисунок 6" descr="DSCN83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3175124"/>
            <a:ext cx="4285387" cy="2962250"/>
          </a:xfrm>
          <a:prstGeom prst="rect">
            <a:avLst/>
          </a:prstGeom>
        </p:spPr>
      </p:pic>
      <p:pic>
        <p:nvPicPr>
          <p:cNvPr id="8" name="Рисунок 7" descr="DSCN832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3600400" cy="2952328"/>
          </a:xfrm>
          <a:prstGeom prst="rect">
            <a:avLst/>
          </a:prstGeom>
        </p:spPr>
      </p:pic>
      <p:pic>
        <p:nvPicPr>
          <p:cNvPr id="9" name="Рисунок 8" descr="DSCN830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8411" y="116632"/>
            <a:ext cx="3272021" cy="273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22048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rgbClr val="FFC000"/>
                </a:solidFill>
              </a:rPr>
              <a:t>Литературная</a:t>
            </a:r>
            <a:r>
              <a:rPr lang="uk-UA" b="1" dirty="0">
                <a:solidFill>
                  <a:srgbClr val="FFC000"/>
                </a:solidFill>
              </a:rPr>
              <a:t> </a:t>
            </a:r>
            <a:r>
              <a:rPr lang="uk-UA" b="1" dirty="0" err="1">
                <a:solidFill>
                  <a:srgbClr val="FFC000"/>
                </a:solidFill>
              </a:rPr>
              <a:t>гостиная</a:t>
            </a:r>
            <a:r>
              <a:rPr lang="uk-UA" b="1" dirty="0">
                <a:solidFill>
                  <a:srgbClr val="FFC000"/>
                </a:solidFill>
              </a:rPr>
              <a:t>, </a:t>
            </a:r>
            <a:r>
              <a:rPr lang="uk-UA" b="1" dirty="0" err="1">
                <a:solidFill>
                  <a:srgbClr val="FFC000"/>
                </a:solidFill>
              </a:rPr>
              <a:t>посвящённая</a:t>
            </a:r>
            <a:r>
              <a:rPr lang="uk-UA" b="1" dirty="0">
                <a:solidFill>
                  <a:srgbClr val="FFC000"/>
                </a:solidFill>
              </a:rPr>
              <a:t> </a:t>
            </a:r>
            <a:r>
              <a:rPr lang="uk-UA" b="1" dirty="0" err="1">
                <a:solidFill>
                  <a:srgbClr val="FFC000"/>
                </a:solidFill>
              </a:rPr>
              <a:t>юбилею</a:t>
            </a:r>
            <a:r>
              <a:rPr lang="uk-UA" b="1" dirty="0">
                <a:solidFill>
                  <a:srgbClr val="FFC000"/>
                </a:solidFill>
              </a:rPr>
              <a:t> В.А. </a:t>
            </a:r>
            <a:r>
              <a:rPr lang="uk-UA" b="1" dirty="0" err="1">
                <a:solidFill>
                  <a:srgbClr val="FFC000"/>
                </a:solidFill>
              </a:rPr>
              <a:t>Жуковского</a:t>
            </a:r>
            <a:r>
              <a:rPr lang="uk-UA" b="1" dirty="0">
                <a:solidFill>
                  <a:srgbClr val="FFC000"/>
                </a:solidFill>
              </a:rPr>
              <a:t> «Его </a:t>
            </a:r>
            <a:r>
              <a:rPr lang="uk-UA" b="1" dirty="0" err="1">
                <a:solidFill>
                  <a:srgbClr val="FFC000"/>
                </a:solidFill>
              </a:rPr>
              <a:t>стихов</a:t>
            </a:r>
            <a:r>
              <a:rPr lang="uk-UA" b="1" dirty="0">
                <a:solidFill>
                  <a:srgbClr val="FFC000"/>
                </a:solidFill>
              </a:rPr>
              <a:t> </a:t>
            </a:r>
            <a:r>
              <a:rPr lang="uk-UA" b="1" dirty="0" err="1">
                <a:solidFill>
                  <a:srgbClr val="FFC000"/>
                </a:solidFill>
              </a:rPr>
              <a:t>пленительная</a:t>
            </a:r>
            <a:r>
              <a:rPr lang="uk-UA" b="1" dirty="0">
                <a:solidFill>
                  <a:srgbClr val="FFC000"/>
                </a:solidFill>
              </a:rPr>
              <a:t> </a:t>
            </a:r>
            <a:r>
              <a:rPr lang="uk-UA" b="1" dirty="0" err="1">
                <a:solidFill>
                  <a:srgbClr val="FFC000"/>
                </a:solidFill>
              </a:rPr>
              <a:t>сладость</a:t>
            </a:r>
            <a:r>
              <a:rPr lang="uk-UA" b="1" dirty="0">
                <a:solidFill>
                  <a:srgbClr val="FFC000"/>
                </a:solidFill>
              </a:rPr>
              <a:t>…»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34888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Защита проектов учащимися 5-Б класса «Путь Герды в поисках Кая»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602128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ЗОШ № 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24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IMG_20180219_15074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842953" cy="175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_20180219_12465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3676650" cy="224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_20180222_1014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88032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046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384376" cy="2486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9552" y="206861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Гра «Хто краще знає казки?»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5229200"/>
            <a:ext cx="338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Усний журнал </a:t>
            </a:r>
            <a:r>
              <a:rPr lang="uk-UA" b="1" dirty="0">
                <a:solidFill>
                  <a:srgbClr val="FF0000"/>
                </a:solidFill>
              </a:rPr>
              <a:t>«Де народився, там і згодився» (за сторінками біографії                    </a:t>
            </a:r>
            <a:r>
              <a:rPr lang="uk-UA" b="1" dirty="0" smtClean="0">
                <a:solidFill>
                  <a:srgbClr val="FF0000"/>
                </a:solidFill>
              </a:rPr>
              <a:t>                    </a:t>
            </a:r>
            <a:r>
              <a:rPr lang="uk-UA" b="1" dirty="0">
                <a:solidFill>
                  <a:srgbClr val="FF0000"/>
                </a:solidFill>
              </a:rPr>
              <a:t>В. Даля).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1" y="1412776"/>
            <a:ext cx="241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Літературна  вітальня «Дружба та кохання у творах видатних зарубіжних поетів»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5555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Презентація класу за мотивами твору </a:t>
            </a:r>
            <a:r>
              <a:rPr lang="uk-UA" b="1" dirty="0" err="1" smtClean="0"/>
              <a:t>О.Дюма</a:t>
            </a:r>
            <a:r>
              <a:rPr lang="uk-UA" b="1" dirty="0" smtClean="0"/>
              <a:t> </a:t>
            </a:r>
            <a:r>
              <a:rPr lang="uk-UA" b="1" dirty="0"/>
              <a:t>«Три мушкетери</a:t>
            </a:r>
            <a:r>
              <a:rPr lang="uk-UA" b="1" dirty="0" smtClean="0"/>
              <a:t>»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2714943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ЗОШ № 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6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Татьяна\Desktop\отчет 2017 2018\IMG_20171213_1253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025044" cy="376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esktop\отчет 2017 2018\IMG_20180330_1323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24425" cy="36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3096344" cy="792088"/>
          </a:xfrm>
        </p:spPr>
        <p:txBody>
          <a:bodyPr/>
          <a:lstStyle/>
          <a:p>
            <a:r>
              <a:rPr lang="uk-UA" dirty="0" smtClean="0"/>
              <a:t>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3" y="260648"/>
            <a:ext cx="3168352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800"/>
              </a:lnSpc>
              <a:spcBef>
                <a:spcPct val="0"/>
              </a:spcBef>
            </a:pPr>
            <a:r>
              <a:rPr lang="uk-UA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Гра-мандри</a:t>
            </a:r>
          </a:p>
          <a:p>
            <a:pPr lvl="0" algn="ctr">
              <a:lnSpc>
                <a:spcPts val="5800"/>
              </a:lnSpc>
              <a:spcBef>
                <a:spcPct val="0"/>
              </a:spcBef>
            </a:pPr>
            <a:r>
              <a:rPr lang="uk-UA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Жуль Верн</a:t>
            </a:r>
            <a:endParaRPr lang="ru-RU" sz="32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4869160"/>
            <a:ext cx="16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Вікторина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66124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ББЗОШ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35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58144"/>
            <a:ext cx="32956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Проблема, над якою працювало міське методичне об'єднання</a:t>
            </a:r>
            <a:r>
              <a:rPr lang="uk-UA" b="1" dirty="0" smtClean="0">
                <a:solidFill>
                  <a:schemeClr val="tx1"/>
                </a:solidFill>
              </a:rPr>
              <a:t>: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«Переорієнтація </a:t>
            </a:r>
            <a:r>
              <a:rPr lang="uk-UA" b="1" dirty="0">
                <a:solidFill>
                  <a:schemeClr val="tx1"/>
                </a:solidFill>
              </a:rPr>
              <a:t>роботи вчителів-словесників на розвиток </a:t>
            </a:r>
            <a:r>
              <a:rPr lang="uk-UA" b="1" dirty="0" err="1">
                <a:solidFill>
                  <a:schemeClr val="tx1"/>
                </a:solidFill>
              </a:rPr>
              <a:t>мовної</a:t>
            </a:r>
            <a:r>
              <a:rPr lang="uk-UA" b="1" dirty="0">
                <a:solidFill>
                  <a:schemeClr val="tx1"/>
                </a:solidFill>
              </a:rPr>
              <a:t> особистості в умовах компетентнісного підходу до навчання».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Татьяна\Pictures\человечки для презентации\м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2560177" cy="25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МАН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480555"/>
              </p:ext>
            </p:extLst>
          </p:nvPr>
        </p:nvGraphicFramePr>
        <p:xfrm>
          <a:off x="827584" y="1412776"/>
          <a:ext cx="7776864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562"/>
                <a:gridCol w="2073614"/>
                <a:gridCol w="2648895"/>
                <a:gridCol w="192979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Навч. заклад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ПІБ учня, назва роботи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ПІБ учителя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Результат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ЗОШ № 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Єгоров Артем (11-Б клас) «Ж</a:t>
                      </a:r>
                      <a:r>
                        <a:rPr lang="ru-RU" sz="1600">
                          <a:effectLst/>
                        </a:rPr>
                        <a:t>ивое» и «механическое» в повести «Над кукушкиным гнездом» К. Кизи и романе «Герой нашего времени» М. Ю. Лермонтова»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Деменко О. М.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 місце – міський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 місце - обласний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ЗОШ № 7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Болсуновський</a:t>
                      </a:r>
                      <a:r>
                        <a:rPr lang="uk-UA" sz="1600" dirty="0">
                          <a:effectLst/>
                        </a:rPr>
                        <a:t> М. К. (10 клас) «Тема мести в </a:t>
                      </a:r>
                      <a:r>
                        <a:rPr lang="uk-UA" sz="1600" dirty="0" err="1">
                          <a:effectLst/>
                        </a:rPr>
                        <a:t>творчестве</a:t>
                      </a:r>
                      <a:r>
                        <a:rPr lang="uk-UA" sz="1600" dirty="0">
                          <a:effectLst/>
                        </a:rPr>
                        <a:t>                       А. Дюма»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Стрецкул</a:t>
                      </a:r>
                      <a:r>
                        <a:rPr lang="uk-UA" sz="1600" dirty="0">
                          <a:effectLst/>
                        </a:rPr>
                        <a:t> Н. П.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 місце - міський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3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Олімпіади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uk-UA" b="1" dirty="0" smtClean="0"/>
              <a:t> </a:t>
            </a:r>
            <a:r>
              <a:rPr lang="uk-UA" b="1" dirty="0" smtClean="0">
                <a:solidFill>
                  <a:schemeClr val="tx1"/>
                </a:solidFill>
              </a:rPr>
              <a:t>9 </a:t>
            </a:r>
            <a:r>
              <a:rPr lang="uk-UA" b="1" dirty="0" err="1" smtClean="0">
                <a:solidFill>
                  <a:schemeClr val="tx1"/>
                </a:solidFill>
              </a:rPr>
              <a:t>кл</a:t>
            </a:r>
            <a:r>
              <a:rPr lang="uk-UA" b="1" dirty="0">
                <a:solidFill>
                  <a:schemeClr val="tx1"/>
                </a:solidFill>
              </a:rPr>
              <a:t>. 1 м.- </a:t>
            </a:r>
            <a:r>
              <a:rPr lang="uk-UA" b="1" dirty="0" err="1">
                <a:solidFill>
                  <a:schemeClr val="tx1"/>
                </a:solidFill>
              </a:rPr>
              <a:t>Буга</a:t>
            </a:r>
            <a:r>
              <a:rPr lang="uk-UA" b="1" dirty="0">
                <a:solidFill>
                  <a:schemeClr val="tx1"/>
                </a:solidFill>
              </a:rPr>
              <a:t> Яна, гімназія, </a:t>
            </a:r>
            <a:r>
              <a:rPr lang="uk-UA" b="1" dirty="0" err="1">
                <a:solidFill>
                  <a:schemeClr val="tx1"/>
                </a:solidFill>
              </a:rPr>
              <a:t>вч.Антонова</a:t>
            </a:r>
            <a:r>
              <a:rPr lang="uk-UA" b="1" dirty="0">
                <a:solidFill>
                  <a:schemeClr val="tx1"/>
                </a:solidFill>
              </a:rPr>
              <a:t> Л.Ф.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2 м. – </a:t>
            </a:r>
            <a:r>
              <a:rPr lang="uk-UA" b="1" dirty="0" err="1">
                <a:solidFill>
                  <a:schemeClr val="tx1"/>
                </a:solidFill>
              </a:rPr>
              <a:t>Михайліщук</a:t>
            </a:r>
            <a:r>
              <a:rPr lang="uk-UA" b="1" dirty="0">
                <a:solidFill>
                  <a:schemeClr val="tx1"/>
                </a:solidFill>
              </a:rPr>
              <a:t> Валентина, ЗОШ № 6, </a:t>
            </a:r>
            <a:r>
              <a:rPr lang="uk-UA" b="1" dirty="0" err="1">
                <a:solidFill>
                  <a:schemeClr val="tx1"/>
                </a:solidFill>
              </a:rPr>
              <a:t>вч.Бажинова</a:t>
            </a:r>
            <a:r>
              <a:rPr lang="uk-UA" b="1" dirty="0">
                <a:solidFill>
                  <a:schemeClr val="tx1"/>
                </a:solidFill>
              </a:rPr>
              <a:t> З.С.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                    </a:t>
            </a:r>
            <a:r>
              <a:rPr lang="uk-UA" b="1" dirty="0" err="1">
                <a:solidFill>
                  <a:schemeClr val="tx1"/>
                </a:solidFill>
              </a:rPr>
              <a:t>Сафонова</a:t>
            </a:r>
            <a:r>
              <a:rPr lang="uk-UA" b="1" dirty="0">
                <a:solidFill>
                  <a:schemeClr val="tx1"/>
                </a:solidFill>
              </a:rPr>
              <a:t> Софія, гімназія, вч. Пшенична С. А.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            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          3 м. – </a:t>
            </a:r>
            <a:r>
              <a:rPr lang="uk-UA" b="1" dirty="0" err="1">
                <a:solidFill>
                  <a:schemeClr val="tx1"/>
                </a:solidFill>
              </a:rPr>
              <a:t>Кишишьян</a:t>
            </a:r>
            <a:r>
              <a:rPr lang="uk-UA" b="1" dirty="0">
                <a:solidFill>
                  <a:schemeClr val="tx1"/>
                </a:solidFill>
              </a:rPr>
              <a:t> Ольга, ЗОШ № 4, вч. </a:t>
            </a:r>
            <a:r>
              <a:rPr lang="uk-UA" b="1" dirty="0" err="1">
                <a:solidFill>
                  <a:schemeClr val="tx1"/>
                </a:solidFill>
              </a:rPr>
              <a:t>Деменко</a:t>
            </a:r>
            <a:r>
              <a:rPr lang="uk-UA" b="1" dirty="0">
                <a:solidFill>
                  <a:schemeClr val="tx1"/>
                </a:solidFill>
              </a:rPr>
              <a:t> О.М.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                      Кононенко Артем, ЗОШ № 7, вч. Кононенко О.К.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                     Богданова Ніка, ЗОШ № 3, вч. Попова О. О.                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10 кл.1 м.- </a:t>
            </a:r>
            <a:r>
              <a:rPr lang="uk-UA" b="1" dirty="0" err="1">
                <a:solidFill>
                  <a:schemeClr val="tx1"/>
                </a:solidFill>
              </a:rPr>
              <a:t>Лозка</a:t>
            </a:r>
            <a:r>
              <a:rPr lang="uk-UA" b="1" dirty="0">
                <a:solidFill>
                  <a:schemeClr val="tx1"/>
                </a:solidFill>
              </a:rPr>
              <a:t> Анна, гімназія, </a:t>
            </a:r>
            <a:r>
              <a:rPr lang="uk-UA" b="1" dirty="0" err="1">
                <a:solidFill>
                  <a:schemeClr val="tx1"/>
                </a:solidFill>
              </a:rPr>
              <a:t>вч.Пилипчук</a:t>
            </a:r>
            <a:r>
              <a:rPr lang="uk-UA" b="1" dirty="0">
                <a:solidFill>
                  <a:schemeClr val="tx1"/>
                </a:solidFill>
              </a:rPr>
              <a:t> В.Л.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          2 м.-  </a:t>
            </a:r>
            <a:r>
              <a:rPr lang="uk-UA" b="1" dirty="0" err="1">
                <a:solidFill>
                  <a:schemeClr val="tx1"/>
                </a:solidFill>
              </a:rPr>
              <a:t>Расторгуєв</a:t>
            </a:r>
            <a:r>
              <a:rPr lang="uk-UA" b="1" dirty="0">
                <a:solidFill>
                  <a:schemeClr val="tx1"/>
                </a:solidFill>
              </a:rPr>
              <a:t> Дмитро, ЗОШ № 7, </a:t>
            </a:r>
            <a:r>
              <a:rPr lang="uk-UA" b="1" dirty="0" err="1">
                <a:solidFill>
                  <a:schemeClr val="tx1"/>
                </a:solidFill>
              </a:rPr>
              <a:t>вч.Стрецкул</a:t>
            </a:r>
            <a:r>
              <a:rPr lang="uk-UA" b="1" dirty="0">
                <a:solidFill>
                  <a:schemeClr val="tx1"/>
                </a:solidFill>
              </a:rPr>
              <a:t> Н. П.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                    Барановська Олександра, ЗОШ № 4, вч. </a:t>
            </a:r>
            <a:r>
              <a:rPr lang="uk-UA" b="1" dirty="0" err="1">
                <a:solidFill>
                  <a:schemeClr val="tx1"/>
                </a:solidFill>
              </a:rPr>
              <a:t>Талавіра</a:t>
            </a:r>
            <a:r>
              <a:rPr lang="uk-UA" b="1" dirty="0">
                <a:solidFill>
                  <a:schemeClr val="tx1"/>
                </a:solidFill>
              </a:rPr>
              <a:t> Т. І.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     3 м.- Волкова Маргарита, гімназія, </a:t>
            </a:r>
            <a:r>
              <a:rPr lang="uk-UA" b="1" dirty="0" err="1">
                <a:solidFill>
                  <a:schemeClr val="tx1"/>
                </a:solidFill>
              </a:rPr>
              <a:t>вч.Пилипчук</a:t>
            </a:r>
            <a:r>
              <a:rPr lang="uk-UA" b="1" dirty="0">
                <a:solidFill>
                  <a:schemeClr val="tx1"/>
                </a:solidFill>
              </a:rPr>
              <a:t> В.Л.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11 </a:t>
            </a:r>
            <a:r>
              <a:rPr lang="uk-UA" b="1" dirty="0" err="1">
                <a:solidFill>
                  <a:schemeClr val="tx1"/>
                </a:solidFill>
              </a:rPr>
              <a:t>кл</a:t>
            </a:r>
            <a:r>
              <a:rPr lang="uk-UA" b="1" dirty="0">
                <a:solidFill>
                  <a:schemeClr val="tx1"/>
                </a:solidFill>
              </a:rPr>
              <a:t>.       Серед 11-х класів брало участь 6 учнів із ЗОШ № 4, ЗОШ № 7, гімназії. Кращі результати показали: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Колумба Олена, гімназія, вч. Меленевська Т.О.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Семенко Ангеліна, гімназія, вч. Меленевська Т.О.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Кузнецова Анастасія, ЗОШ № 7, вч. </a:t>
            </a:r>
            <a:r>
              <a:rPr lang="uk-UA" b="1" dirty="0" err="1">
                <a:solidFill>
                  <a:schemeClr val="tx1"/>
                </a:solidFill>
              </a:rPr>
              <a:t>Лисьонок</a:t>
            </a:r>
            <a:r>
              <a:rPr lang="uk-UA" b="1" dirty="0">
                <a:solidFill>
                  <a:schemeClr val="tx1"/>
                </a:solidFill>
              </a:rPr>
              <a:t> О.В.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 err="1">
                <a:solidFill>
                  <a:schemeClr val="tx1"/>
                </a:solidFill>
              </a:rPr>
              <a:t>Шумілова</a:t>
            </a:r>
            <a:r>
              <a:rPr lang="uk-UA" b="1" dirty="0">
                <a:solidFill>
                  <a:schemeClr val="tx1"/>
                </a:solidFill>
              </a:rPr>
              <a:t> Аліна, ЗОШ № 4, вч. </a:t>
            </a:r>
            <a:r>
              <a:rPr lang="uk-UA" b="1" dirty="0" err="1">
                <a:solidFill>
                  <a:schemeClr val="tx1"/>
                </a:solidFill>
              </a:rPr>
              <a:t>Деменко</a:t>
            </a:r>
            <a:r>
              <a:rPr lang="uk-UA" b="1" dirty="0">
                <a:solidFill>
                  <a:schemeClr val="tx1"/>
                </a:solidFill>
              </a:rPr>
              <a:t> О. М.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2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2016224"/>
          </a:xfrm>
        </p:spPr>
        <p:txBody>
          <a:bodyPr/>
          <a:lstStyle/>
          <a:p>
            <a:r>
              <a:rPr lang="uk-UA" sz="4800" b="1" i="1" dirty="0" smtClean="0"/>
              <a:t/>
            </a:r>
            <a:br>
              <a:rPr lang="uk-UA" sz="4800" b="1" i="1" dirty="0" smtClean="0"/>
            </a:br>
            <a:r>
              <a:rPr lang="uk-UA" sz="4800" b="1" i="1" dirty="0"/>
              <a:t/>
            </a:r>
            <a:br>
              <a:rPr lang="uk-UA" sz="4800" b="1" i="1" dirty="0"/>
            </a:br>
            <a:r>
              <a:rPr lang="uk-UA" sz="4800" b="1" i="1" dirty="0" smtClean="0"/>
              <a:t/>
            </a:r>
            <a:br>
              <a:rPr lang="uk-UA" sz="4800" b="1" i="1" dirty="0" smtClean="0"/>
            </a:br>
            <a:r>
              <a:rPr lang="uk-UA" sz="4800" b="1" i="1" dirty="0"/>
              <a:t/>
            </a:r>
            <a:br>
              <a:rPr lang="uk-UA" sz="4800" b="1" i="1" dirty="0"/>
            </a:br>
            <a:r>
              <a:rPr lang="uk-UA" sz="4800" b="1" i="1" dirty="0" smtClean="0"/>
              <a:t>Обласна </a:t>
            </a:r>
            <a:r>
              <a:rPr lang="uk-UA" sz="4800" b="1" i="1" dirty="0"/>
              <a:t>олімпіада з російської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ЗОШ </a:t>
            </a:r>
            <a:r>
              <a:rPr lang="uk-UA" b="1" dirty="0">
                <a:solidFill>
                  <a:schemeClr val="tx1"/>
                </a:solidFill>
              </a:rPr>
              <a:t>№ 6 </a:t>
            </a:r>
            <a:r>
              <a:rPr lang="uk-UA" b="1" dirty="0" err="1">
                <a:solidFill>
                  <a:schemeClr val="tx1"/>
                </a:solidFill>
              </a:rPr>
              <a:t>Михайлищук</a:t>
            </a:r>
            <a:r>
              <a:rPr lang="uk-UA" b="1" dirty="0">
                <a:solidFill>
                  <a:schemeClr val="tx1"/>
                </a:solidFill>
              </a:rPr>
              <a:t> Валентина (9 клас) взяла участь в обласній олімпіаді з російської мови та посіла ІІІ місце (Вчитель </a:t>
            </a:r>
            <a:r>
              <a:rPr lang="uk-UA" b="1" dirty="0" err="1">
                <a:solidFill>
                  <a:schemeClr val="tx1"/>
                </a:solidFill>
              </a:rPr>
              <a:t>Бажинова</a:t>
            </a:r>
            <a:r>
              <a:rPr lang="uk-UA" b="1" dirty="0">
                <a:solidFill>
                  <a:schemeClr val="tx1"/>
                </a:solidFill>
              </a:rPr>
              <a:t> З.С.).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ЗОШ № 4 </a:t>
            </a:r>
            <a:r>
              <a:rPr lang="ru-RU" b="1" dirty="0">
                <a:solidFill>
                  <a:schemeClr val="tx1"/>
                </a:solidFill>
              </a:rPr>
              <a:t>Шумилова Алина 11-Б класс </a:t>
            </a:r>
            <a:r>
              <a:rPr lang="en-US" b="1" dirty="0">
                <a:solidFill>
                  <a:schemeClr val="tx1"/>
                </a:solidFill>
              </a:rPr>
              <a:t>III</a:t>
            </a:r>
            <a:r>
              <a:rPr lang="ru-RU" b="1" dirty="0">
                <a:solidFill>
                  <a:schemeClr val="tx1"/>
                </a:solidFill>
              </a:rPr>
              <a:t> место (учитель Деменко Е.Н.)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Шестеро </a:t>
            </a:r>
            <a:r>
              <a:rPr lang="uk-UA" b="1" dirty="0">
                <a:solidFill>
                  <a:schemeClr val="tx1"/>
                </a:solidFill>
              </a:rPr>
              <a:t>учні гімназії брали участь та </a:t>
            </a:r>
            <a:r>
              <a:rPr lang="uk-UA" b="1" dirty="0" smtClean="0">
                <a:solidFill>
                  <a:schemeClr val="tx1"/>
                </a:solidFill>
              </a:rPr>
              <a:t>стали </a:t>
            </a:r>
            <a:r>
              <a:rPr lang="uk-UA" b="1" dirty="0">
                <a:solidFill>
                  <a:schemeClr val="tx1"/>
                </a:solidFill>
              </a:rPr>
              <a:t>призерами в обласній </a:t>
            </a:r>
            <a:r>
              <a:rPr lang="uk-UA" b="1" dirty="0" smtClean="0">
                <a:solidFill>
                  <a:schemeClr val="tx1"/>
                </a:solidFill>
              </a:rPr>
              <a:t>олімпіаді, ІІІ </a:t>
            </a:r>
            <a:r>
              <a:rPr lang="uk-UA" b="1" dirty="0">
                <a:solidFill>
                  <a:schemeClr val="tx1"/>
                </a:solidFill>
              </a:rPr>
              <a:t>місце.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3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2376264"/>
          </a:xfrm>
        </p:spPr>
        <p:txBody>
          <a:bodyPr/>
          <a:lstStyle/>
          <a:p>
            <a:pPr lvl="0"/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>
                <a:effectLst/>
              </a:rPr>
              <a:t/>
            </a:r>
            <a:br>
              <a:rPr lang="uk-UA" sz="2400" b="1" u="sng" dirty="0">
                <a:effectLst/>
              </a:rPr>
            </a:b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 smtClean="0">
                <a:effectLst/>
              </a:rPr>
              <a:t>ІІ </a:t>
            </a:r>
            <a:r>
              <a:rPr lang="uk-UA" sz="2400" b="1" u="sng" dirty="0">
                <a:effectLst/>
              </a:rPr>
              <a:t>Міжнародна  гра зі світової літератури </a:t>
            </a:r>
            <a:r>
              <a:rPr lang="uk-UA" sz="2400" b="1" u="sng" dirty="0" smtClean="0">
                <a:effectLst/>
              </a:rPr>
              <a:t/>
            </a:r>
            <a:br>
              <a:rPr lang="uk-UA" sz="2400" b="1" u="sng" dirty="0" smtClean="0">
                <a:effectLst/>
              </a:rPr>
            </a:br>
            <a:r>
              <a:rPr lang="uk-UA" sz="2400" b="1" u="sng" dirty="0" smtClean="0">
                <a:effectLst/>
              </a:rPr>
              <a:t>«</a:t>
            </a:r>
            <a:r>
              <a:rPr lang="en-US" sz="2400" b="1" u="sng" dirty="0">
                <a:effectLst/>
              </a:rPr>
              <a:t>Sunflower</a:t>
            </a:r>
            <a:r>
              <a:rPr lang="uk-UA" sz="2400" b="1" u="sng" dirty="0">
                <a:effectLst/>
              </a:rPr>
              <a:t>»-2018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Взяли участь у ІІ Міжнародній грі  зі світової літератури </a:t>
            </a:r>
            <a:r>
              <a:rPr lang="uk-UA" b="1" u="sng" dirty="0">
                <a:solidFill>
                  <a:schemeClr val="tx1"/>
                </a:solidFill>
              </a:rPr>
              <a:t>«</a:t>
            </a:r>
            <a:r>
              <a:rPr lang="en-US" b="1" u="sng" dirty="0">
                <a:solidFill>
                  <a:schemeClr val="tx1"/>
                </a:solidFill>
              </a:rPr>
              <a:t>Sunflower</a:t>
            </a:r>
            <a:r>
              <a:rPr lang="uk-UA" b="1" u="sng" dirty="0">
                <a:solidFill>
                  <a:schemeClr val="tx1"/>
                </a:solidFill>
              </a:rPr>
              <a:t>»-2018 </a:t>
            </a:r>
            <a:r>
              <a:rPr lang="uk-UA" b="1" dirty="0">
                <a:solidFill>
                  <a:schemeClr val="tx1"/>
                </a:solidFill>
              </a:rPr>
              <a:t>вчителі зарубіжної літератури таких шкіл: МДЗОШ (</a:t>
            </a:r>
            <a:r>
              <a:rPr lang="uk-UA" b="1" dirty="0" err="1">
                <a:solidFill>
                  <a:schemeClr val="tx1"/>
                </a:solidFill>
              </a:rPr>
              <a:t>Тулунжи</a:t>
            </a:r>
            <a:r>
              <a:rPr lang="uk-UA" b="1" dirty="0">
                <a:solidFill>
                  <a:schemeClr val="tx1"/>
                </a:solidFill>
              </a:rPr>
              <a:t> Т. О.); ЗОШ № 1 (Руденко Л. М.); ЗОШ № 2 (</a:t>
            </a:r>
            <a:r>
              <a:rPr lang="uk-UA" b="1" dirty="0" err="1">
                <a:solidFill>
                  <a:schemeClr val="tx1"/>
                </a:solidFill>
              </a:rPr>
              <a:t>Черновська</a:t>
            </a:r>
            <a:r>
              <a:rPr lang="uk-UA" b="1" dirty="0">
                <a:solidFill>
                  <a:schemeClr val="tx1"/>
                </a:solidFill>
              </a:rPr>
              <a:t> О. О., </a:t>
            </a:r>
            <a:r>
              <a:rPr lang="uk-UA" b="1" dirty="0" err="1">
                <a:solidFill>
                  <a:schemeClr val="tx1"/>
                </a:solidFill>
              </a:rPr>
              <a:t>Чебан</a:t>
            </a:r>
            <a:r>
              <a:rPr lang="uk-UA" b="1" dirty="0">
                <a:solidFill>
                  <a:schemeClr val="tx1"/>
                </a:solidFill>
              </a:rPr>
              <a:t> І. В., Курочка І. В.); ЗОШ № 6 (</a:t>
            </a:r>
            <a:r>
              <a:rPr lang="uk-UA" b="1" dirty="0" err="1">
                <a:solidFill>
                  <a:schemeClr val="tx1"/>
                </a:solidFill>
              </a:rPr>
              <a:t>Крупська</a:t>
            </a:r>
            <a:r>
              <a:rPr lang="uk-UA" b="1" dirty="0">
                <a:solidFill>
                  <a:schemeClr val="tx1"/>
                </a:solidFill>
              </a:rPr>
              <a:t> Т. В., </a:t>
            </a:r>
            <a:r>
              <a:rPr lang="uk-UA" b="1" dirty="0" err="1">
                <a:solidFill>
                  <a:schemeClr val="tx1"/>
                </a:solidFill>
              </a:rPr>
              <a:t>Груднєва</a:t>
            </a:r>
            <a:r>
              <a:rPr lang="uk-UA" b="1" dirty="0">
                <a:solidFill>
                  <a:schemeClr val="tx1"/>
                </a:solidFill>
              </a:rPr>
              <a:t> М. П., </a:t>
            </a:r>
            <a:r>
              <a:rPr lang="uk-UA" b="1" dirty="0" err="1">
                <a:solidFill>
                  <a:schemeClr val="tx1"/>
                </a:solidFill>
              </a:rPr>
              <a:t>Мазанюк</a:t>
            </a:r>
            <a:r>
              <a:rPr lang="uk-UA" b="1" dirty="0">
                <a:solidFill>
                  <a:schemeClr val="tx1"/>
                </a:solidFill>
              </a:rPr>
              <a:t> Л. П., </a:t>
            </a:r>
            <a:r>
              <a:rPr lang="uk-UA" b="1" dirty="0" err="1">
                <a:solidFill>
                  <a:schemeClr val="tx1"/>
                </a:solidFill>
              </a:rPr>
              <a:t>Бажинова</a:t>
            </a:r>
            <a:r>
              <a:rPr lang="uk-UA" b="1" dirty="0">
                <a:solidFill>
                  <a:schemeClr val="tx1"/>
                </a:solidFill>
              </a:rPr>
              <a:t> З. С., </a:t>
            </a:r>
            <a:r>
              <a:rPr lang="uk-UA" b="1" dirty="0" err="1">
                <a:solidFill>
                  <a:schemeClr val="tx1"/>
                </a:solidFill>
              </a:rPr>
              <a:t>Бардай</a:t>
            </a:r>
            <a:r>
              <a:rPr lang="uk-UA" b="1" dirty="0">
                <a:solidFill>
                  <a:schemeClr val="tx1"/>
                </a:solidFill>
              </a:rPr>
              <a:t> Г. В.)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64719"/>
              </p:ext>
            </p:extLst>
          </p:nvPr>
        </p:nvGraphicFramePr>
        <p:xfrm>
          <a:off x="323528" y="692696"/>
          <a:ext cx="8352928" cy="498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3" imgW="6189812" imgH="2526194" progId="Word.Document.12">
                  <p:embed/>
                </p:oleObj>
              </mc:Choice>
              <mc:Fallback>
                <p:oleObj name="Документ" r:id="rId3" imgW="6189812" imgH="2526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92696"/>
                        <a:ext cx="8352928" cy="4985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427168" cy="619472"/>
          </a:xfrm>
        </p:spPr>
        <p:txBody>
          <a:bodyPr/>
          <a:lstStyle/>
          <a:p>
            <a:r>
              <a:rPr lang="uk-UA" sz="2400" dirty="0" smtClean="0"/>
              <a:t>Педагогічні конференції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uk-UA" b="1" dirty="0" smtClean="0">
                <a:solidFill>
                  <a:schemeClr val="tx1"/>
                </a:solidFill>
              </a:rPr>
              <a:t>Організація </a:t>
            </a:r>
            <a:r>
              <a:rPr lang="uk-UA" b="1" dirty="0">
                <a:solidFill>
                  <a:schemeClr val="tx1"/>
                </a:solidFill>
              </a:rPr>
              <a:t>самостійної роботи на уроках російської мови. 5-9 класи. (</a:t>
            </a:r>
            <a:r>
              <a:rPr lang="uk-UA" b="1" dirty="0" err="1">
                <a:solidFill>
                  <a:schemeClr val="tx1"/>
                </a:solidFill>
              </a:rPr>
              <a:t>Рябоконь</a:t>
            </a:r>
            <a:r>
              <a:rPr lang="uk-UA" b="1" dirty="0">
                <a:solidFill>
                  <a:schemeClr val="tx1"/>
                </a:solidFill>
              </a:rPr>
              <a:t> Т.А.,  ЗОШ №1).                                                                                                                                                                 3. Реалізація завдань </a:t>
            </a:r>
            <a:r>
              <a:rPr lang="uk-UA" b="1" dirty="0" err="1">
                <a:solidFill>
                  <a:schemeClr val="tx1"/>
                </a:solidFill>
              </a:rPr>
              <a:t>акмеосвіти</a:t>
            </a:r>
            <a:r>
              <a:rPr lang="uk-UA" b="1" dirty="0">
                <a:solidFill>
                  <a:schemeClr val="tx1"/>
                </a:solidFill>
              </a:rPr>
              <a:t> на особистісно зорієнтованому </a:t>
            </a:r>
            <a:r>
              <a:rPr lang="uk-UA" b="1" dirty="0" err="1">
                <a:solidFill>
                  <a:schemeClr val="tx1"/>
                </a:solidFill>
              </a:rPr>
              <a:t>уроці</a:t>
            </a:r>
            <a:r>
              <a:rPr lang="uk-UA" b="1" dirty="0">
                <a:solidFill>
                  <a:schemeClr val="tx1"/>
                </a:solidFill>
              </a:rPr>
              <a:t> літератури/мови.   (</a:t>
            </a:r>
            <a:r>
              <a:rPr lang="uk-UA" b="1" dirty="0" err="1">
                <a:solidFill>
                  <a:schemeClr val="tx1"/>
                </a:solidFill>
              </a:rPr>
              <a:t>Черновська</a:t>
            </a:r>
            <a:r>
              <a:rPr lang="uk-UA" b="1" dirty="0">
                <a:solidFill>
                  <a:schemeClr val="tx1"/>
                </a:solidFill>
              </a:rPr>
              <a:t> О.О., ЗОШ № 2)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uk-UA" b="1" dirty="0">
                <a:solidFill>
                  <a:schemeClr val="tx1"/>
                </a:solidFill>
              </a:rPr>
              <a:t>4.Перевернене навчання – ключова тенденція освітніх технологій сучасності. (Куліш І.В., ЗОШ № 7)</a:t>
            </a:r>
            <a:endParaRPr lang="ru-RU" b="1" dirty="0">
              <a:solidFill>
                <a:schemeClr val="tx1"/>
              </a:solidFill>
            </a:endParaRPr>
          </a:p>
          <a:p>
            <a:pPr lvl="0" algn="just"/>
            <a:r>
              <a:rPr lang="uk-UA" b="1" dirty="0" smtClean="0">
                <a:solidFill>
                  <a:schemeClr val="tx1"/>
                </a:solidFill>
              </a:rPr>
              <a:t>Впровадження </a:t>
            </a:r>
            <a:r>
              <a:rPr lang="uk-UA" b="1" dirty="0">
                <a:solidFill>
                  <a:schemeClr val="tx1"/>
                </a:solidFill>
              </a:rPr>
              <a:t>ключових компетентностей на уроках російської мови. (Бондаренко В.С., ЗОШ № 6)</a:t>
            </a:r>
            <a:endParaRPr lang="ru-RU" b="1" dirty="0">
              <a:solidFill>
                <a:schemeClr val="tx1"/>
              </a:solidFill>
            </a:endParaRPr>
          </a:p>
          <a:p>
            <a:pPr lvl="0" algn="just"/>
            <a:r>
              <a:rPr lang="uk-UA" b="1" dirty="0" err="1">
                <a:solidFill>
                  <a:schemeClr val="tx1"/>
                </a:solidFill>
              </a:rPr>
              <a:t>Україноцентричний</a:t>
            </a:r>
            <a:r>
              <a:rPr lang="uk-UA" b="1" dirty="0">
                <a:solidFill>
                  <a:schemeClr val="tx1"/>
                </a:solidFill>
              </a:rPr>
              <a:t> підхід до викладання зарубіжної літератури в школі. (</a:t>
            </a:r>
            <a:r>
              <a:rPr lang="uk-UA" b="1" dirty="0" err="1">
                <a:solidFill>
                  <a:schemeClr val="tx1"/>
                </a:solidFill>
              </a:rPr>
              <a:t>Хрульова</a:t>
            </a:r>
            <a:r>
              <a:rPr lang="uk-UA" b="1" dirty="0">
                <a:solidFill>
                  <a:schemeClr val="tx1"/>
                </a:solidFill>
              </a:rPr>
              <a:t> О.Ф., ОЗОШ)</a:t>
            </a:r>
            <a:endParaRPr lang="ru-RU" b="1" dirty="0">
              <a:solidFill>
                <a:schemeClr val="tx1"/>
              </a:solidFill>
            </a:endParaRPr>
          </a:p>
          <a:p>
            <a:pPr lvl="0" algn="just"/>
            <a:r>
              <a:rPr lang="uk-UA" b="1" dirty="0">
                <a:solidFill>
                  <a:schemeClr val="tx1"/>
                </a:solidFill>
              </a:rPr>
              <a:t>Впровадження ключових компетентностей на уроках зарубіжної літератури.(Руденко Л.М., </a:t>
            </a:r>
            <a:r>
              <a:rPr lang="uk-UA" b="1" dirty="0" smtClean="0">
                <a:solidFill>
                  <a:schemeClr val="tx1"/>
                </a:solidFill>
              </a:rPr>
              <a:t>                               ЗОШ </a:t>
            </a:r>
            <a:r>
              <a:rPr lang="uk-UA" b="1" dirty="0">
                <a:solidFill>
                  <a:schemeClr val="tx1"/>
                </a:solidFill>
              </a:rPr>
              <a:t>№ 1,Тулунжи Т.О., МДЗОШ)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Атестація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ЗОШ № 1. </a:t>
            </a:r>
            <a:r>
              <a:rPr lang="uk-UA" b="1" dirty="0" err="1">
                <a:solidFill>
                  <a:schemeClr val="tx1"/>
                </a:solidFill>
              </a:rPr>
              <a:t>Рябоконь</a:t>
            </a:r>
            <a:r>
              <a:rPr lang="uk-UA" b="1" dirty="0">
                <a:solidFill>
                  <a:schemeClr val="tx1"/>
                </a:solidFill>
              </a:rPr>
              <a:t> Т. А. Майстер-клас </a:t>
            </a:r>
            <a:r>
              <a:rPr lang="ru-RU" b="1" dirty="0">
                <a:solidFill>
                  <a:schemeClr val="tx1"/>
                </a:solidFill>
              </a:rPr>
              <a:t>«Пословица как средство развития речевой компетентности учащихся»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Черновська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О. О. (ЗОШ № 2), вона підтвердила вищу кваліфікаційну категорію та звання «Старший вчитель». 05.02.2018 р. провела міський семінар для вчителів російської мови за темою «Формування  ключових компетентностей школярів в умовах впровадження Державного стандарту». У рамках семінару провела відкритий урок з російської мови за темою «Дієприкметниковий зворот. Розділові знаки при дієприкметниковому звороті» (7-А клас), а також підготувала виступ–презентацію за темою «Формування ключових компетентностей учнів на уроках російської мови».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108</TotalTime>
  <Words>968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Исполнительная</vt:lpstr>
      <vt:lpstr>Документ</vt:lpstr>
      <vt:lpstr>Аналіз роботи міського методичного об’єднання</vt:lpstr>
      <vt:lpstr>Презентация PowerPoint</vt:lpstr>
      <vt:lpstr>МАН</vt:lpstr>
      <vt:lpstr>Олімпіади</vt:lpstr>
      <vt:lpstr>    Обласна олімпіада з російської мови </vt:lpstr>
      <vt:lpstr>                     ІІ Міжнародна  гра зі світової літератури  «Sunflower»-2018 </vt:lpstr>
      <vt:lpstr>Презентация PowerPoint</vt:lpstr>
      <vt:lpstr>Педагогічні конференції</vt:lpstr>
      <vt:lpstr>Атестація</vt:lpstr>
      <vt:lpstr>Позакласна робота</vt:lpstr>
      <vt:lpstr>Тренінги, вебінари, семінари</vt:lpstr>
      <vt:lpstr>Тренінги, вебінари, семінари</vt:lpstr>
      <vt:lpstr>Презентация PowerPoint</vt:lpstr>
      <vt:lpstr>Презентация PowerPoint</vt:lpstr>
      <vt:lpstr>Квест до 65-річчя школи.  </vt:lpstr>
      <vt:lpstr>Презентация PowerPoint</vt:lpstr>
      <vt:lpstr>Презентация PowerPoint</vt:lpstr>
      <vt:lpstr>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роботи міського методичного об’єднання</dc:title>
  <dc:creator>Татьяна</dc:creator>
  <cp:lastModifiedBy>Татьяна</cp:lastModifiedBy>
  <cp:revision>10</cp:revision>
  <dcterms:created xsi:type="dcterms:W3CDTF">2018-08-28T04:06:57Z</dcterms:created>
  <dcterms:modified xsi:type="dcterms:W3CDTF">2018-08-29T02:43:25Z</dcterms:modified>
</cp:coreProperties>
</file>