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4" r:id="rId4"/>
    <p:sldId id="275" r:id="rId5"/>
    <p:sldId id="257" r:id="rId6"/>
    <p:sldId id="262" r:id="rId7"/>
    <p:sldId id="273" r:id="rId8"/>
    <p:sldId id="265" r:id="rId9"/>
    <p:sldId id="264" r:id="rId10"/>
    <p:sldId id="263" r:id="rId11"/>
    <p:sldId id="258" r:id="rId12"/>
    <p:sldId id="261" r:id="rId13"/>
    <p:sldId id="269" r:id="rId14"/>
    <p:sldId id="268" r:id="rId15"/>
    <p:sldId id="267" r:id="rId16"/>
    <p:sldId id="260" r:id="rId17"/>
    <p:sldId id="25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indmeister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964389" y="-1321611"/>
            <a:ext cx="6858000" cy="95012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501" y="1857364"/>
            <a:ext cx="819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Ментальная карта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как современный инструмент для творческой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деятельности учителя и ученика на уроках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русского языка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785794"/>
            <a:ext cx="7659469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Принципы создания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интеллект‑карт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endParaRPr lang="uk-UA" sz="32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Центральный </a:t>
            </a:r>
            <a:r>
              <a:rPr lang="ru-RU" sz="2800" dirty="0" smtClean="0">
                <a:solidFill>
                  <a:srgbClr val="0070C0"/>
                </a:solidFill>
              </a:rPr>
              <a:t>образ </a:t>
            </a:r>
            <a:r>
              <a:rPr lang="ru-RU" sz="2800" dirty="0" smtClean="0">
                <a:solidFill>
                  <a:srgbClr val="0070C0"/>
                </a:solidFill>
              </a:rPr>
              <a:t>(идея) </a:t>
            </a:r>
            <a:r>
              <a:rPr lang="ru-RU" sz="2800" dirty="0" smtClean="0">
                <a:solidFill>
                  <a:srgbClr val="0070C0"/>
                </a:solidFill>
              </a:rPr>
              <a:t>рисуется </a:t>
            </a:r>
            <a:r>
              <a:rPr lang="ru-RU" sz="2800" dirty="0" smtClean="0">
                <a:solidFill>
                  <a:srgbClr val="0070C0"/>
                </a:solidFill>
              </a:rPr>
              <a:t>в</a:t>
            </a:r>
          </a:p>
          <a:p>
            <a:pPr marL="514350" indent="-514350"/>
            <a:r>
              <a:rPr lang="ru-RU" sz="2800" dirty="0" smtClean="0">
                <a:solidFill>
                  <a:srgbClr val="0070C0"/>
                </a:solidFill>
              </a:rPr>
              <a:t> центре листа. 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2. От центрального образа </a:t>
            </a:r>
            <a:r>
              <a:rPr lang="ru-RU" sz="2800" dirty="0" smtClean="0">
                <a:solidFill>
                  <a:srgbClr val="0070C0"/>
                </a:solidFill>
              </a:rPr>
              <a:t>отходят ветки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первого уровня</a:t>
            </a:r>
            <a:r>
              <a:rPr lang="ru-RU" sz="2800" dirty="0" smtClean="0">
                <a:solidFill>
                  <a:srgbClr val="0070C0"/>
                </a:solidFill>
              </a:rPr>
              <a:t>, на которых пишутся 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с</a:t>
            </a:r>
            <a:r>
              <a:rPr lang="ru-RU" sz="2800" dirty="0" smtClean="0">
                <a:solidFill>
                  <a:srgbClr val="0070C0"/>
                </a:solidFill>
              </a:rPr>
              <a:t>лова</a:t>
            </a:r>
            <a:r>
              <a:rPr lang="uk-UA" sz="2800" dirty="0" smtClean="0">
                <a:solidFill>
                  <a:srgbClr val="0070C0"/>
                </a:solidFill>
              </a:rPr>
              <a:t>-</a:t>
            </a:r>
            <a:r>
              <a:rPr lang="ru-RU" sz="2800" dirty="0" smtClean="0">
                <a:solidFill>
                  <a:srgbClr val="0070C0"/>
                </a:solidFill>
              </a:rPr>
              <a:t>ключевые понятия, 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раскрывающие </a:t>
            </a:r>
            <a:r>
              <a:rPr lang="ru-RU" sz="2800" dirty="0" smtClean="0">
                <a:solidFill>
                  <a:srgbClr val="0070C0"/>
                </a:solidFill>
              </a:rPr>
              <a:t>центральную идею. 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3. От веток первого уровня при  необходимости 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отходят </a:t>
            </a:r>
            <a:r>
              <a:rPr lang="ru-RU" sz="2800" dirty="0" smtClean="0">
                <a:solidFill>
                  <a:srgbClr val="0070C0"/>
                </a:solidFill>
              </a:rPr>
              <a:t>ветки 2 уровня и т.д. 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4. Добавляем рисунки, символы, 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ассоциирующиеся с ключевыми словами.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5. При необходимости рисуем стрелки, 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соединяющие разные понятия на разных ветках.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uk-UA" dirty="0" smtClean="0"/>
              <a:t> 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142984"/>
            <a:ext cx="7980583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uk-UA" sz="2800" dirty="0" smtClean="0">
                <a:solidFill>
                  <a:srgbClr val="FF0000"/>
                </a:solidFill>
              </a:rPr>
              <a:t>Правила </a:t>
            </a:r>
            <a:r>
              <a:rPr lang="uk-UA" sz="2800" dirty="0" err="1" smtClean="0">
                <a:solidFill>
                  <a:srgbClr val="FF0000"/>
                </a:solidFill>
              </a:rPr>
              <a:t>работы</a:t>
            </a:r>
            <a:r>
              <a:rPr lang="uk-UA" sz="2800" dirty="0" smtClean="0">
                <a:solidFill>
                  <a:srgbClr val="FF0000"/>
                </a:solidFill>
              </a:rPr>
              <a:t> с </a:t>
            </a:r>
            <a:r>
              <a:rPr lang="uk-UA" sz="2800" dirty="0" err="1" smtClean="0">
                <a:solidFill>
                  <a:srgbClr val="FF0000"/>
                </a:solidFill>
              </a:rPr>
              <a:t>ментальными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>
                <a:solidFill>
                  <a:srgbClr val="FF0000"/>
                </a:solidFill>
              </a:rPr>
              <a:t>картами:</a:t>
            </a:r>
            <a:endParaRPr lang="uk-UA" sz="2800" dirty="0" smtClean="0">
              <a:solidFill>
                <a:srgbClr val="FF0000"/>
              </a:solidFill>
            </a:endParaRPr>
          </a:p>
          <a:p>
            <a:pPr lvl="0" fontAlgn="base">
              <a:buFont typeface="Arial" pitchFamily="34" charset="0"/>
              <a:buChar char="•"/>
            </a:pPr>
            <a:r>
              <a:rPr lang="uk-UA" sz="2800" dirty="0" err="1" smtClean="0">
                <a:solidFill>
                  <a:srgbClr val="0070C0"/>
                </a:solidFill>
              </a:rPr>
              <a:t>Располагайте</a:t>
            </a:r>
            <a:r>
              <a:rPr lang="uk-UA" sz="2800" dirty="0" smtClean="0">
                <a:solidFill>
                  <a:srgbClr val="0070C0"/>
                </a:solidFill>
              </a:rPr>
              <a:t> лист </a:t>
            </a:r>
            <a:r>
              <a:rPr lang="uk-UA" sz="2800" dirty="0" smtClean="0">
                <a:solidFill>
                  <a:srgbClr val="0070C0"/>
                </a:solidFill>
              </a:rPr>
              <a:t>горизонтально;</a:t>
            </a:r>
            <a:endParaRPr lang="uk-UA" sz="2800" dirty="0" smtClean="0">
              <a:solidFill>
                <a:srgbClr val="0070C0"/>
              </a:solidFill>
            </a:endParaRPr>
          </a:p>
          <a:p>
            <a:pPr lvl="0" fontAlgn="base">
              <a:buFont typeface="Arial" pitchFamily="34" charset="0"/>
              <a:buChar char="•"/>
            </a:pPr>
            <a:r>
              <a:rPr lang="uk-UA" sz="2800" dirty="0" err="1" smtClean="0">
                <a:solidFill>
                  <a:srgbClr val="0070C0"/>
                </a:solidFill>
              </a:rPr>
              <a:t>Пишите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ключевые</a:t>
            </a:r>
            <a:r>
              <a:rPr lang="uk-UA" sz="2800" dirty="0" smtClean="0">
                <a:solidFill>
                  <a:srgbClr val="0070C0"/>
                </a:solidFill>
              </a:rPr>
              <a:t> слова </a:t>
            </a:r>
            <a:r>
              <a:rPr lang="uk-UA" sz="2800" dirty="0" err="1" smtClean="0">
                <a:solidFill>
                  <a:srgbClr val="0070C0"/>
                </a:solidFill>
              </a:rPr>
              <a:t>печатными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smtClean="0">
                <a:solidFill>
                  <a:srgbClr val="0070C0"/>
                </a:solidFill>
              </a:rPr>
              <a:t>буквами</a:t>
            </a:r>
            <a:r>
              <a:rPr lang="uk-UA" sz="2800" dirty="0" smtClean="0">
                <a:solidFill>
                  <a:srgbClr val="0070C0"/>
                </a:solidFill>
              </a:rPr>
              <a:t>;</a:t>
            </a:r>
          </a:p>
          <a:p>
            <a:pPr lvl="0" fontAlgn="base">
              <a:buFont typeface="Arial" pitchFamily="34" charset="0"/>
              <a:buChar char="•"/>
            </a:pPr>
            <a:r>
              <a:rPr lang="uk-UA" sz="2800" dirty="0" err="1" smtClean="0">
                <a:solidFill>
                  <a:srgbClr val="0070C0"/>
                </a:solidFill>
              </a:rPr>
              <a:t>Пишите</a:t>
            </a:r>
            <a:r>
              <a:rPr lang="uk-UA" sz="2800" dirty="0" smtClean="0">
                <a:solidFill>
                  <a:srgbClr val="0070C0"/>
                </a:solidFill>
              </a:rPr>
              <a:t> </a:t>
            </a:r>
            <a:r>
              <a:rPr lang="uk-UA" sz="2800" i="1" dirty="0" smtClean="0">
                <a:solidFill>
                  <a:srgbClr val="0070C0"/>
                </a:solidFill>
              </a:rPr>
              <a:t>одно</a:t>
            </a:r>
            <a:r>
              <a:rPr lang="uk-UA" sz="2800" dirty="0" smtClean="0">
                <a:solidFill>
                  <a:srgbClr val="0070C0"/>
                </a:solidFill>
              </a:rPr>
              <a:t> слово </a:t>
            </a:r>
            <a:r>
              <a:rPr lang="uk-UA" sz="2800" dirty="0" err="1" smtClean="0">
                <a:solidFill>
                  <a:srgbClr val="0070C0"/>
                </a:solidFill>
              </a:rPr>
              <a:t>наиболее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характерн</a:t>
            </a:r>
            <a:r>
              <a:rPr lang="ru-RU" sz="2800" dirty="0" smtClean="0">
                <a:solidFill>
                  <a:srgbClr val="0070C0"/>
                </a:solidFill>
              </a:rPr>
              <a:t>о</a:t>
            </a:r>
            <a:r>
              <a:rPr lang="uk-UA" sz="2800" dirty="0" smtClean="0">
                <a:solidFill>
                  <a:srgbClr val="0070C0"/>
                </a:solidFill>
              </a:rPr>
              <a:t>е </a:t>
            </a:r>
          </a:p>
          <a:p>
            <a:pPr lvl="0" fontAlgn="base"/>
            <a:r>
              <a:rPr lang="uk-UA" sz="2800" dirty="0" smtClean="0">
                <a:solidFill>
                  <a:srgbClr val="0070C0"/>
                </a:solidFill>
              </a:rPr>
              <a:t>на </a:t>
            </a:r>
            <a:r>
              <a:rPr lang="uk-UA" sz="2800" dirty="0" err="1" smtClean="0">
                <a:solidFill>
                  <a:srgbClr val="0070C0"/>
                </a:solidFill>
              </a:rPr>
              <a:t>одной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ветви</a:t>
            </a:r>
            <a:r>
              <a:rPr lang="uk-UA" sz="2800" dirty="0" smtClean="0">
                <a:solidFill>
                  <a:srgbClr val="0070C0"/>
                </a:solidFill>
              </a:rPr>
              <a:t>; </a:t>
            </a:r>
            <a:endParaRPr lang="uk-UA" sz="2800" dirty="0" smtClean="0">
              <a:solidFill>
                <a:srgbClr val="0070C0"/>
              </a:solidFill>
            </a:endParaRPr>
          </a:p>
          <a:p>
            <a:pPr lvl="0" fontAlgn="base">
              <a:buFont typeface="Arial" pitchFamily="34" charset="0"/>
              <a:buChar char="•"/>
            </a:pPr>
            <a:r>
              <a:rPr lang="uk-UA" sz="2800" dirty="0" err="1" smtClean="0">
                <a:solidFill>
                  <a:srgbClr val="0070C0"/>
                </a:solidFill>
              </a:rPr>
              <a:t>Ключевые</a:t>
            </a:r>
            <a:r>
              <a:rPr lang="uk-UA" sz="2800" dirty="0" smtClean="0">
                <a:solidFill>
                  <a:srgbClr val="0070C0"/>
                </a:solidFill>
              </a:rPr>
              <a:t> слова </a:t>
            </a:r>
            <a:r>
              <a:rPr lang="uk-UA" sz="2800" dirty="0" err="1" smtClean="0">
                <a:solidFill>
                  <a:srgbClr val="0070C0"/>
                </a:solidFill>
              </a:rPr>
              <a:t>размещайте</a:t>
            </a:r>
            <a:r>
              <a:rPr lang="uk-UA" sz="2800" dirty="0" smtClean="0">
                <a:solidFill>
                  <a:srgbClr val="0070C0"/>
                </a:solidFill>
              </a:rPr>
              <a:t> прямо на </a:t>
            </a:r>
            <a:r>
              <a:rPr lang="uk-UA" sz="2800" dirty="0" err="1" smtClean="0">
                <a:solidFill>
                  <a:srgbClr val="0070C0"/>
                </a:solidFill>
              </a:rPr>
              <a:t>линиях</a:t>
            </a:r>
            <a:r>
              <a:rPr lang="uk-UA" sz="2800" dirty="0" smtClean="0">
                <a:solidFill>
                  <a:srgbClr val="0070C0"/>
                </a:solidFill>
              </a:rPr>
              <a:t>,</a:t>
            </a:r>
          </a:p>
          <a:p>
            <a:pPr lvl="0" fontAlgn="base"/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отображающих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их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взаимосвязь</a:t>
            </a:r>
            <a:r>
              <a:rPr lang="uk-UA" sz="2800" dirty="0" smtClean="0">
                <a:solidFill>
                  <a:srgbClr val="0070C0"/>
                </a:solidFill>
              </a:rPr>
              <a:t>; </a:t>
            </a:r>
            <a:endParaRPr lang="uk-UA" sz="2800" dirty="0" smtClean="0">
              <a:solidFill>
                <a:srgbClr val="0070C0"/>
              </a:solidFill>
            </a:endParaRPr>
          </a:p>
          <a:p>
            <a:pPr lvl="0" fontAlgn="base">
              <a:buFont typeface="Arial" pitchFamily="34" charset="0"/>
              <a:buChar char="•"/>
            </a:pPr>
            <a:r>
              <a:rPr lang="uk-UA" sz="2800" dirty="0" err="1" smtClean="0">
                <a:solidFill>
                  <a:srgbClr val="0070C0"/>
                </a:solidFill>
              </a:rPr>
              <a:t>Используйте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разные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цвета</a:t>
            </a:r>
            <a:r>
              <a:rPr lang="uk-UA" sz="2800" dirty="0" smtClean="0">
                <a:solidFill>
                  <a:srgbClr val="0070C0"/>
                </a:solidFill>
              </a:rPr>
              <a:t> для </a:t>
            </a:r>
            <a:r>
              <a:rPr lang="uk-UA" sz="2800" dirty="0" err="1" smtClean="0">
                <a:solidFill>
                  <a:srgbClr val="0070C0"/>
                </a:solidFill>
              </a:rPr>
              <a:t>основных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ветвей</a:t>
            </a:r>
            <a:r>
              <a:rPr lang="uk-UA" sz="2800" dirty="0" smtClean="0">
                <a:solidFill>
                  <a:srgbClr val="0070C0"/>
                </a:solidFill>
              </a:rPr>
              <a:t>;</a:t>
            </a:r>
          </a:p>
          <a:p>
            <a:pPr lvl="0" fontAlgn="base">
              <a:buFont typeface="Arial" pitchFamily="34" charset="0"/>
              <a:buChar char="•"/>
            </a:pPr>
            <a:r>
              <a:rPr lang="uk-UA" sz="2800" dirty="0" err="1" smtClean="0">
                <a:solidFill>
                  <a:srgbClr val="0070C0"/>
                </a:solidFill>
              </a:rPr>
              <a:t>Располагайте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ветви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равномерно</a:t>
            </a:r>
            <a:r>
              <a:rPr lang="uk-UA" sz="2800" dirty="0" smtClean="0">
                <a:solidFill>
                  <a:srgbClr val="0070C0"/>
                </a:solidFill>
              </a:rPr>
              <a:t>.</a:t>
            </a:r>
            <a:endParaRPr lang="uk-UA" sz="2800" dirty="0" smtClean="0">
              <a:solidFill>
                <a:srgbClr val="0070C0"/>
              </a:solidFill>
            </a:endParaRPr>
          </a:p>
          <a:p>
            <a:pPr fontAlgn="base">
              <a:buFont typeface="Arial" pitchFamily="34" charset="0"/>
              <a:buChar char="•"/>
            </a:pPr>
            <a:endParaRPr lang="uk-UA" sz="2800" dirty="0" smtClean="0">
              <a:solidFill>
                <a:srgbClr val="0070C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1214422"/>
            <a:ext cx="7636193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Ментальные карты можно </a:t>
            </a:r>
            <a:r>
              <a:rPr lang="ru-RU" sz="2800" dirty="0" smtClean="0">
                <a:solidFill>
                  <a:srgbClr val="FF0000"/>
                </a:solidFill>
              </a:rPr>
              <a:t>создавать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от руки или с помощью </a:t>
            </a:r>
            <a:r>
              <a:rPr lang="ru-RU" sz="2800" dirty="0" err="1" smtClean="0">
                <a:solidFill>
                  <a:srgbClr val="0070C0"/>
                </a:solidFill>
              </a:rPr>
              <a:t>интернет-сервисов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 </a:t>
            </a:r>
            <a:r>
              <a:rPr lang="ru-RU" sz="2800" dirty="0" smtClean="0">
                <a:solidFill>
                  <a:srgbClr val="0070C0"/>
                </a:solidFill>
              </a:rPr>
              <a:t>Наиболее </a:t>
            </a:r>
            <a:r>
              <a:rPr lang="ru-RU" sz="2800" dirty="0" smtClean="0">
                <a:solidFill>
                  <a:srgbClr val="0070C0"/>
                </a:solidFill>
              </a:rPr>
              <a:t>удобными для </a:t>
            </a:r>
            <a:r>
              <a:rPr lang="ru-RU" sz="2800" dirty="0" smtClean="0">
                <a:solidFill>
                  <a:srgbClr val="0070C0"/>
                </a:solidFill>
              </a:rPr>
              <a:t>преподавателей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и учащихся являются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uk-UA" sz="2800" u="sng" dirty="0" err="1" smtClean="0">
                <a:solidFill>
                  <a:srgbClr val="0070C0"/>
                </a:solidFill>
                <a:hlinkClick r:id="rId3"/>
              </a:rPr>
              <a:t>mindmeister.net</a:t>
            </a:r>
            <a:r>
              <a:rPr lang="uk-UA" sz="28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2800" u="sng" dirty="0" smtClean="0">
                <a:solidFill>
                  <a:srgbClr val="0070C0"/>
                </a:solidFill>
              </a:rPr>
              <a:t>mind42.com</a:t>
            </a:r>
            <a:r>
              <a:rPr lang="ru-RU" sz="2800" dirty="0" smtClean="0">
                <a:solidFill>
                  <a:srgbClr val="0070C0"/>
                </a:solidFill>
              </a:rPr>
              <a:t>, также можно использовать 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uk-UA" sz="2800" u="sng" dirty="0" err="1" smtClean="0">
                <a:solidFill>
                  <a:srgbClr val="0070C0"/>
                </a:solidFill>
              </a:rPr>
              <a:t>Coggle</a:t>
            </a:r>
            <a:r>
              <a:rPr lang="ru-RU" sz="2800" dirty="0" smtClean="0">
                <a:solidFill>
                  <a:srgbClr val="0070C0"/>
                </a:solidFill>
              </a:rPr>
              <a:t>-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онлайн-сервис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интеллект-карт</a:t>
            </a:r>
            <a:r>
              <a:rPr lang="uk-UA" sz="2800" dirty="0" smtClean="0">
                <a:solidFill>
                  <a:srgbClr val="0070C0"/>
                </a:solidFill>
              </a:rPr>
              <a:t> от </a:t>
            </a:r>
            <a:r>
              <a:rPr lang="uk-UA" sz="2800" dirty="0" err="1" smtClean="0">
                <a:solidFill>
                  <a:srgbClr val="0070C0"/>
                </a:solidFill>
              </a:rPr>
              <a:t>Google</a:t>
            </a:r>
            <a:r>
              <a:rPr lang="ru-RU" sz="2800" dirty="0" smtClean="0">
                <a:solidFill>
                  <a:srgbClr val="0070C0"/>
                </a:solidFill>
              </a:rPr>
              <a:t>,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uk-UA" sz="2800" u="sng" dirty="0" err="1" smtClean="0">
                <a:solidFill>
                  <a:srgbClr val="0070C0"/>
                </a:solidFill>
              </a:rPr>
              <a:t>iMindMap</a:t>
            </a:r>
            <a:r>
              <a:rPr lang="uk-UA" sz="2800" u="sng" dirty="0" smtClean="0">
                <a:solidFill>
                  <a:srgbClr val="0070C0"/>
                </a:solidFill>
              </a:rPr>
              <a:t> </a:t>
            </a:r>
            <a:r>
              <a:rPr lang="uk-UA" sz="2800" dirty="0" smtClean="0">
                <a:solidFill>
                  <a:srgbClr val="0070C0"/>
                </a:solidFill>
              </a:rPr>
              <a:t>— </a:t>
            </a:r>
            <a:r>
              <a:rPr lang="uk-UA" sz="2800" dirty="0" err="1" smtClean="0">
                <a:solidFill>
                  <a:srgbClr val="0070C0"/>
                </a:solidFill>
              </a:rPr>
              <a:t>сервис</a:t>
            </a:r>
            <a:r>
              <a:rPr lang="uk-UA" sz="2800" dirty="0" smtClean="0">
                <a:solidFill>
                  <a:srgbClr val="0070C0"/>
                </a:solidFill>
              </a:rPr>
              <a:t> от Тони </a:t>
            </a:r>
            <a:r>
              <a:rPr lang="uk-UA" sz="2800" dirty="0" err="1" smtClean="0">
                <a:solidFill>
                  <a:srgbClr val="0070C0"/>
                </a:solidFill>
              </a:rPr>
              <a:t>Бьюзена</a:t>
            </a:r>
            <a:r>
              <a:rPr lang="uk-UA" sz="2800" dirty="0" smtClean="0">
                <a:solidFill>
                  <a:srgbClr val="0070C0"/>
                </a:solidFill>
              </a:rPr>
              <a:t>, 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uk-UA" sz="2800" dirty="0" smtClean="0">
                <a:solidFill>
                  <a:srgbClr val="0070C0"/>
                </a:solidFill>
              </a:rPr>
              <a:t>автора </a:t>
            </a:r>
            <a:r>
              <a:rPr lang="uk-UA" sz="2800" dirty="0" smtClean="0">
                <a:solidFill>
                  <a:srgbClr val="0070C0"/>
                </a:solidFill>
              </a:rPr>
              <a:t>методики </a:t>
            </a:r>
            <a:r>
              <a:rPr lang="uk-UA" sz="2800" dirty="0" err="1" smtClean="0">
                <a:solidFill>
                  <a:srgbClr val="0070C0"/>
                </a:solidFill>
              </a:rPr>
              <a:t>построения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ментальных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smtClean="0">
                <a:solidFill>
                  <a:srgbClr val="0070C0"/>
                </a:solidFill>
              </a:rPr>
              <a:t>карт</a:t>
            </a:r>
            <a:r>
              <a:rPr lang="ru-RU" sz="2800" dirty="0" smtClean="0">
                <a:solidFill>
                  <a:srgbClr val="0070C0"/>
                </a:solidFill>
              </a:rPr>
              <a:t> (платный сервис)</a:t>
            </a:r>
            <a:r>
              <a:rPr lang="uk-UA" sz="2800" dirty="0" smtClean="0">
                <a:solidFill>
                  <a:srgbClr val="0070C0"/>
                </a:solidFill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964389" y="-1321611"/>
            <a:ext cx="6858000" cy="9501222"/>
          </a:xfrm>
          <a:prstGeom prst="rect">
            <a:avLst/>
          </a:prstGeom>
          <a:noFill/>
        </p:spPr>
      </p:pic>
      <p:pic>
        <p:nvPicPr>
          <p:cNvPr id="25602" name="Picture 2" descr="C:\Users\Татьяна\Desktop\ПАПКА РУКОВ МО\Аттестация\моя следующая аттестация\метод интеллект-ка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6715140" cy="5036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964389" y="-1321611"/>
            <a:ext cx="6858000" cy="95012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901" y="2009764"/>
            <a:ext cx="819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C:\Users\Татьяна\Desktop\ПАПКА РУКОВ МО\Аттестация\моя следующая аттестация\метод интеллект-карт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714380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964389" y="-1321611"/>
            <a:ext cx="6858000" cy="9501222"/>
          </a:xfrm>
          <a:prstGeom prst="rect">
            <a:avLst/>
          </a:prstGeom>
          <a:noFill/>
        </p:spPr>
      </p:pic>
      <p:pic>
        <p:nvPicPr>
          <p:cNvPr id="23554" name="Picture 2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2866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7169" name="Picture 1" descr="C:\Users\Татьяна\Desktop\ПАПКА РУКОВ МО\Аттестация\моя следующая аттестация\ментальная-карта-пример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721523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8193" name="Picture 1" descr="SDC155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75724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214290"/>
            <a:ext cx="56080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Задание: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с</a:t>
            </a:r>
            <a:r>
              <a:rPr lang="ru-RU" sz="3200" dirty="0" smtClean="0">
                <a:solidFill>
                  <a:srgbClr val="0070C0"/>
                </a:solidFill>
              </a:rPr>
              <a:t>оздать свою интеллект-карту,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используя полученную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сегодня  информацию.</a:t>
            </a: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uk-UA" sz="32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Татьяна\Documents\imag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643182"/>
            <a:ext cx="5072098" cy="328614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26626" name="Picture 2" descr="C:\Users\Татьяна\Documents\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1" y="1071546"/>
            <a:ext cx="7207272" cy="5405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964389" y="-1321611"/>
            <a:ext cx="6858000" cy="9501222"/>
          </a:xfrm>
          <a:prstGeom prst="rect">
            <a:avLst/>
          </a:prstGeom>
          <a:noFill/>
        </p:spPr>
      </p:pic>
      <p:pic>
        <p:nvPicPr>
          <p:cNvPr id="4" name="Рисунок 3" descr="C:\Users\Татьяна\Documents\img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73581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1285860"/>
            <a:ext cx="5282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Спасибо за внимание!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Удачи </a:t>
            </a:r>
            <a:r>
              <a:rPr lang="ru-RU" sz="3200" b="1" dirty="0" smtClean="0">
                <a:solidFill>
                  <a:srgbClr val="FF0000"/>
                </a:solidFill>
              </a:rPr>
              <a:t>и творческих успехов</a:t>
            </a:r>
            <a:r>
              <a:rPr lang="ru-RU" sz="3200" b="1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Татьяна\Documents\images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857496"/>
            <a:ext cx="5072098" cy="342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964389" y="-1321611"/>
            <a:ext cx="6858000" cy="9501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071546"/>
            <a:ext cx="124771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     Книги Тони </a:t>
            </a:r>
            <a:r>
              <a:rPr lang="ru-RU" sz="2800" dirty="0" err="1" smtClean="0">
                <a:solidFill>
                  <a:srgbClr val="FF0000"/>
                </a:solidFill>
              </a:rPr>
              <a:t>Бьюзена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«Карты мышления для детей»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«Научите себя думать», </a:t>
            </a:r>
            <a:r>
              <a:rPr lang="ru-RU" sz="2800" b="1" dirty="0" smtClean="0">
                <a:solidFill>
                  <a:srgbClr val="0070C0"/>
                </a:solidFill>
              </a:rPr>
              <a:t> 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 «</a:t>
            </a:r>
            <a:r>
              <a:rPr lang="ru-RU" sz="2800" dirty="0" smtClean="0">
                <a:solidFill>
                  <a:srgbClr val="0070C0"/>
                </a:solidFill>
              </a:rPr>
              <a:t>Используйте свою память</a:t>
            </a:r>
            <a:r>
              <a:rPr lang="ru-RU" sz="2800" dirty="0" smtClean="0">
                <a:solidFill>
                  <a:srgbClr val="0070C0"/>
                </a:solidFill>
              </a:rPr>
              <a:t>»,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«Усовершенствуйте свою память»,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«</a:t>
            </a:r>
            <a:r>
              <a:rPr lang="ru-RU" sz="2800" dirty="0" smtClean="0">
                <a:solidFill>
                  <a:srgbClr val="0070C0"/>
                </a:solidFill>
              </a:rPr>
              <a:t>Учебник быстрого чтения</a:t>
            </a:r>
            <a:r>
              <a:rPr lang="ru-RU" sz="2800" dirty="0" smtClean="0">
                <a:solidFill>
                  <a:srgbClr val="0070C0"/>
                </a:solidFill>
              </a:rPr>
              <a:t>»,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«</a:t>
            </a:r>
            <a:r>
              <a:rPr lang="ru-RU" sz="2800" dirty="0" smtClean="0">
                <a:solidFill>
                  <a:srgbClr val="0070C0"/>
                </a:solidFill>
              </a:rPr>
              <a:t>Книга по «картам ума</a:t>
            </a:r>
            <a:r>
              <a:rPr lang="ru-RU" sz="2800" dirty="0" smtClean="0">
                <a:solidFill>
                  <a:srgbClr val="0070C0"/>
                </a:solidFill>
              </a:rPr>
              <a:t>»,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«10 </a:t>
            </a:r>
            <a:r>
              <a:rPr lang="ru-RU" sz="2800" dirty="0" smtClean="0">
                <a:solidFill>
                  <a:srgbClr val="0070C0"/>
                </a:solidFill>
              </a:rPr>
              <a:t>способов как стать </a:t>
            </a:r>
            <a:r>
              <a:rPr lang="ru-RU" sz="2800" dirty="0" smtClean="0">
                <a:solidFill>
                  <a:srgbClr val="0070C0"/>
                </a:solidFill>
              </a:rPr>
              <a:t>гением».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В общей сложности Тони является </a:t>
            </a:r>
            <a:r>
              <a:rPr lang="ru-RU" sz="2800" dirty="0" smtClean="0">
                <a:solidFill>
                  <a:srgbClr val="0070C0"/>
                </a:solidFill>
              </a:rPr>
              <a:t>автором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и соавтором более 100 книг. </a:t>
            </a:r>
            <a:endParaRPr lang="uk-UA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964389" y="-1321611"/>
            <a:ext cx="6858000" cy="9501222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8771713" cy="450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571612"/>
            <a:ext cx="695017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solidFill>
                  <a:srgbClr val="FF0000"/>
                </a:solidFill>
              </a:rPr>
              <a:t>Ментальная</a:t>
            </a:r>
            <a:r>
              <a:rPr lang="uk-UA" sz="3200" b="1" dirty="0" smtClean="0">
                <a:solidFill>
                  <a:srgbClr val="FF0000"/>
                </a:solidFill>
              </a:rPr>
              <a:t> карта </a:t>
            </a:r>
            <a:r>
              <a:rPr lang="uk-UA" sz="3200" dirty="0" smtClean="0">
                <a:solidFill>
                  <a:srgbClr val="FF0000"/>
                </a:solidFill>
              </a:rPr>
              <a:t>(</a:t>
            </a:r>
            <a:r>
              <a:rPr lang="uk-UA" sz="3200" dirty="0" err="1" smtClean="0">
                <a:solidFill>
                  <a:srgbClr val="FF0000"/>
                </a:solidFill>
              </a:rPr>
              <a:t>интеллект</a:t>
            </a:r>
            <a:r>
              <a:rPr lang="ru-RU" sz="3200" dirty="0" smtClean="0">
                <a:solidFill>
                  <a:srgbClr val="FF0000"/>
                </a:solidFill>
              </a:rPr>
              <a:t>-</a:t>
            </a:r>
            <a:r>
              <a:rPr lang="uk-UA" sz="3200" dirty="0" smtClean="0">
                <a:solidFill>
                  <a:srgbClr val="FF0000"/>
                </a:solidFill>
              </a:rPr>
              <a:t>карта) </a:t>
            </a:r>
            <a:r>
              <a:rPr lang="uk-UA" sz="3200" dirty="0" smtClean="0">
                <a:solidFill>
                  <a:srgbClr val="FF0000"/>
                </a:solidFill>
              </a:rPr>
              <a:t>–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это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техника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представления</a:t>
            </a:r>
            <a:r>
              <a:rPr lang="uk-UA" sz="3200" dirty="0" smtClean="0">
                <a:solidFill>
                  <a:srgbClr val="0070C0"/>
                </a:solidFill>
              </a:rPr>
              <a:t> любого </a:t>
            </a:r>
            <a:endParaRPr lang="uk-UA" sz="3200" dirty="0" smtClean="0">
              <a:solidFill>
                <a:srgbClr val="0070C0"/>
              </a:solidFill>
            </a:endParaRPr>
          </a:p>
          <a:p>
            <a:r>
              <a:rPr lang="uk-UA" sz="3200" dirty="0" err="1" smtClean="0">
                <a:solidFill>
                  <a:srgbClr val="0070C0"/>
                </a:solidFill>
              </a:rPr>
              <a:t>процесса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или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события</a:t>
            </a:r>
            <a:r>
              <a:rPr lang="uk-UA" sz="3200" dirty="0" smtClean="0">
                <a:solidFill>
                  <a:srgbClr val="0070C0"/>
                </a:solidFill>
              </a:rPr>
              <a:t>, </a:t>
            </a:r>
            <a:r>
              <a:rPr lang="uk-UA" sz="3200" dirty="0" err="1" smtClean="0">
                <a:solidFill>
                  <a:srgbClr val="0070C0"/>
                </a:solidFill>
              </a:rPr>
              <a:t>мысли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endParaRPr lang="uk-UA" sz="3200" dirty="0" smtClean="0">
              <a:solidFill>
                <a:srgbClr val="0070C0"/>
              </a:solidFill>
            </a:endParaRPr>
          </a:p>
          <a:p>
            <a:r>
              <a:rPr lang="uk-UA" sz="3200" dirty="0" err="1" smtClean="0">
                <a:solidFill>
                  <a:srgbClr val="0070C0"/>
                </a:solidFill>
              </a:rPr>
              <a:t>или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идеи</a:t>
            </a:r>
            <a:r>
              <a:rPr lang="uk-UA" sz="3200" dirty="0" smtClean="0">
                <a:solidFill>
                  <a:srgbClr val="0070C0"/>
                </a:solidFill>
              </a:rPr>
              <a:t> в </a:t>
            </a:r>
            <a:r>
              <a:rPr lang="uk-UA" sz="3200" dirty="0" err="1" smtClean="0">
                <a:solidFill>
                  <a:srgbClr val="0070C0"/>
                </a:solidFill>
              </a:rPr>
              <a:t>комплексной</a:t>
            </a:r>
            <a:r>
              <a:rPr lang="uk-UA" sz="3200" dirty="0" smtClean="0">
                <a:solidFill>
                  <a:srgbClr val="0070C0"/>
                </a:solidFill>
              </a:rPr>
              <a:t>, </a:t>
            </a:r>
            <a:endParaRPr lang="uk-UA" sz="3200" dirty="0" smtClean="0">
              <a:solidFill>
                <a:srgbClr val="0070C0"/>
              </a:solidFill>
            </a:endParaRPr>
          </a:p>
          <a:p>
            <a:r>
              <a:rPr lang="uk-UA" sz="3200" dirty="0" err="1" smtClean="0">
                <a:solidFill>
                  <a:srgbClr val="0070C0"/>
                </a:solidFill>
              </a:rPr>
              <a:t>систематизированной</a:t>
            </a:r>
            <a:r>
              <a:rPr lang="uk-UA" sz="3200" dirty="0" smtClean="0">
                <a:solidFill>
                  <a:srgbClr val="0070C0"/>
                </a:solidFill>
              </a:rPr>
              <a:t>, </a:t>
            </a:r>
            <a:r>
              <a:rPr lang="uk-UA" sz="3200" dirty="0" err="1" smtClean="0">
                <a:solidFill>
                  <a:srgbClr val="0070C0"/>
                </a:solidFill>
              </a:rPr>
              <a:t>визуальной</a:t>
            </a:r>
            <a:endParaRPr lang="uk-UA" sz="3200" dirty="0" smtClean="0">
              <a:solidFill>
                <a:srgbClr val="0070C0"/>
              </a:solidFill>
            </a:endParaRPr>
          </a:p>
          <a:p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>(</a:t>
            </a:r>
            <a:r>
              <a:rPr lang="uk-UA" sz="3200" dirty="0" err="1" smtClean="0">
                <a:solidFill>
                  <a:srgbClr val="0070C0"/>
                </a:solidFill>
              </a:rPr>
              <a:t>графической</a:t>
            </a:r>
            <a:r>
              <a:rPr lang="uk-UA" sz="3200" dirty="0" smtClean="0">
                <a:solidFill>
                  <a:srgbClr val="0070C0"/>
                </a:solidFill>
              </a:rPr>
              <a:t>) </a:t>
            </a:r>
            <a:r>
              <a:rPr lang="uk-UA" sz="3200" dirty="0" err="1" smtClean="0">
                <a:solidFill>
                  <a:srgbClr val="0070C0"/>
                </a:solidFill>
              </a:rPr>
              <a:t>форме</a:t>
            </a:r>
            <a:r>
              <a:rPr lang="uk-UA" sz="3200" dirty="0" smtClean="0">
                <a:solidFill>
                  <a:srgbClr val="0070C0"/>
                </a:solidFill>
              </a:rPr>
              <a:t>.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(</a:t>
            </a:r>
            <a:r>
              <a:rPr lang="ru-RU" sz="2800" dirty="0" smtClean="0">
                <a:solidFill>
                  <a:srgbClr val="0070C0"/>
                </a:solidFill>
              </a:rPr>
              <a:t>Определение автора</a:t>
            </a:r>
            <a:r>
              <a:rPr lang="ru-RU" sz="28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Тони </a:t>
            </a:r>
            <a:r>
              <a:rPr lang="ru-RU" sz="2800" dirty="0" err="1" smtClean="0">
                <a:solidFill>
                  <a:srgbClr val="0070C0"/>
                </a:solidFill>
              </a:rPr>
              <a:t>Бьюзена</a:t>
            </a:r>
            <a:r>
              <a:rPr lang="ru-RU" sz="2800" dirty="0" smtClean="0">
                <a:solidFill>
                  <a:srgbClr val="0070C0"/>
                </a:solidFill>
              </a:rPr>
              <a:t>)</a:t>
            </a:r>
            <a:endParaRPr lang="uk-UA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1643050"/>
            <a:ext cx="7085209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r>
              <a:rPr lang="uk-UA" sz="3200" b="1" dirty="0" err="1" smtClean="0">
                <a:solidFill>
                  <a:srgbClr val="FF0000"/>
                </a:solidFill>
              </a:rPr>
              <a:t>ентальная</a:t>
            </a:r>
            <a:r>
              <a:rPr lang="uk-UA" sz="3200" b="1" dirty="0" smtClean="0">
                <a:solidFill>
                  <a:srgbClr val="FF0000"/>
                </a:solidFill>
              </a:rPr>
              <a:t> карта</a:t>
            </a:r>
            <a:r>
              <a:rPr lang="uk-UA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(</a:t>
            </a:r>
            <a:r>
              <a:rPr lang="ru-RU" sz="3200" dirty="0" err="1" smtClean="0">
                <a:solidFill>
                  <a:srgbClr val="0070C0"/>
                </a:solidFill>
              </a:rPr>
              <a:t>д</a:t>
            </a:r>
            <a:r>
              <a:rPr lang="uk-UA" sz="3200" dirty="0" err="1" smtClean="0">
                <a:solidFill>
                  <a:srgbClr val="0070C0"/>
                </a:solidFill>
              </a:rPr>
              <a:t>иаграмма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связей</a:t>
            </a:r>
            <a:r>
              <a:rPr lang="uk-UA" sz="3200" dirty="0" smtClean="0">
                <a:solidFill>
                  <a:srgbClr val="0070C0"/>
                </a:solidFill>
              </a:rPr>
              <a:t>, </a:t>
            </a:r>
            <a:endParaRPr lang="uk-UA" sz="3200" dirty="0" smtClean="0">
              <a:solidFill>
                <a:srgbClr val="0070C0"/>
              </a:solidFill>
            </a:endParaRPr>
          </a:p>
          <a:p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интеллект-карта</a:t>
            </a:r>
            <a:r>
              <a:rPr lang="uk-UA" sz="3200" dirty="0" smtClean="0">
                <a:solidFill>
                  <a:srgbClr val="0070C0"/>
                </a:solidFill>
              </a:rPr>
              <a:t>, карта </a:t>
            </a:r>
            <a:r>
              <a:rPr lang="uk-UA" sz="3200" dirty="0" err="1" smtClean="0">
                <a:solidFill>
                  <a:srgbClr val="0070C0"/>
                </a:solidFill>
              </a:rPr>
              <a:t>мы</a:t>
            </a:r>
            <a:r>
              <a:rPr lang="ru-RU" sz="3200" dirty="0" err="1" smtClean="0">
                <a:solidFill>
                  <a:srgbClr val="0070C0"/>
                </a:solidFill>
              </a:rPr>
              <a:t>шления</a:t>
            </a:r>
            <a:r>
              <a:rPr lang="uk-UA" sz="32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ассоциативная</a:t>
            </a:r>
            <a:r>
              <a:rPr lang="uk-UA" sz="3200" dirty="0" smtClean="0">
                <a:solidFill>
                  <a:srgbClr val="0070C0"/>
                </a:solidFill>
              </a:rPr>
              <a:t> карта, </a:t>
            </a:r>
            <a:r>
              <a:rPr lang="uk-UA" sz="3200" dirty="0" err="1" smtClean="0">
                <a:solidFill>
                  <a:srgbClr val="0070C0"/>
                </a:solidFill>
              </a:rPr>
              <a:t>майндмэп</a:t>
            </a:r>
            <a:r>
              <a:rPr lang="uk-UA" sz="3200" dirty="0" smtClean="0">
                <a:solidFill>
                  <a:srgbClr val="0070C0"/>
                </a:solidFill>
              </a:rPr>
              <a:t>, </a:t>
            </a:r>
            <a:endParaRPr lang="uk-UA" sz="3200" dirty="0" smtClean="0">
              <a:solidFill>
                <a:srgbClr val="0070C0"/>
              </a:solidFill>
            </a:endParaRPr>
          </a:p>
          <a:p>
            <a:r>
              <a:rPr lang="uk-UA" sz="3200" dirty="0" err="1" smtClean="0">
                <a:solidFill>
                  <a:srgbClr val="0070C0"/>
                </a:solidFill>
              </a:rPr>
              <a:t>mind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map</a:t>
            </a:r>
            <a:r>
              <a:rPr lang="ru-RU" sz="3200" dirty="0" smtClean="0">
                <a:solidFill>
                  <a:srgbClr val="0070C0"/>
                </a:solidFill>
              </a:rPr>
              <a:t>) – это </a:t>
            </a:r>
            <a:r>
              <a:rPr lang="uk-UA" sz="3200" dirty="0" err="1" smtClean="0">
                <a:solidFill>
                  <a:srgbClr val="0070C0"/>
                </a:solidFill>
              </a:rPr>
              <a:t>способ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фиксации</a:t>
            </a:r>
            <a:endParaRPr lang="uk-UA" sz="3200" dirty="0" smtClean="0">
              <a:solidFill>
                <a:srgbClr val="0070C0"/>
              </a:solidFill>
            </a:endParaRPr>
          </a:p>
          <a:p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процесса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мышления</a:t>
            </a:r>
            <a:r>
              <a:rPr lang="uk-UA" sz="3200" dirty="0" smtClean="0">
                <a:solidFill>
                  <a:srgbClr val="0070C0"/>
                </a:solidFill>
              </a:rPr>
              <a:t>, </a:t>
            </a:r>
            <a:r>
              <a:rPr lang="uk-UA" sz="3200" dirty="0" err="1" smtClean="0">
                <a:solidFill>
                  <a:srgbClr val="0070C0"/>
                </a:solidFill>
              </a:rPr>
              <a:t>наиболее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endParaRPr lang="uk-UA" sz="3200" dirty="0" smtClean="0">
              <a:solidFill>
                <a:srgbClr val="0070C0"/>
              </a:solidFill>
            </a:endParaRPr>
          </a:p>
          <a:p>
            <a:r>
              <a:rPr lang="uk-UA" sz="3200" dirty="0" smtClean="0">
                <a:solidFill>
                  <a:srgbClr val="0070C0"/>
                </a:solidFill>
              </a:rPr>
              <a:t>похожий </a:t>
            </a:r>
            <a:r>
              <a:rPr lang="uk-UA" sz="3200" dirty="0" smtClean="0">
                <a:solidFill>
                  <a:srgbClr val="0070C0"/>
                </a:solidFill>
              </a:rPr>
              <a:t>на то, </a:t>
            </a:r>
            <a:r>
              <a:rPr lang="uk-UA" sz="3200" dirty="0" err="1" smtClean="0">
                <a:solidFill>
                  <a:srgbClr val="0070C0"/>
                </a:solidFill>
              </a:rPr>
              <a:t>как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рождаются</a:t>
            </a:r>
            <a:r>
              <a:rPr lang="uk-UA" sz="3200" dirty="0" smtClean="0">
                <a:solidFill>
                  <a:srgbClr val="0070C0"/>
                </a:solidFill>
              </a:rPr>
              <a:t> и </a:t>
            </a:r>
            <a:endParaRPr lang="uk-UA" sz="3200" dirty="0" smtClean="0">
              <a:solidFill>
                <a:srgbClr val="0070C0"/>
              </a:solidFill>
            </a:endParaRPr>
          </a:p>
          <a:p>
            <a:r>
              <a:rPr lang="uk-UA" sz="3200" dirty="0" err="1" smtClean="0">
                <a:solidFill>
                  <a:srgbClr val="0070C0"/>
                </a:solidFill>
              </a:rPr>
              <a:t>развиваются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мысли</a:t>
            </a:r>
            <a:r>
              <a:rPr lang="uk-UA" sz="3200" dirty="0" smtClean="0">
                <a:solidFill>
                  <a:srgbClr val="0070C0"/>
                </a:solidFill>
              </a:rPr>
              <a:t> и </a:t>
            </a:r>
            <a:r>
              <a:rPr lang="uk-UA" sz="3200" dirty="0" err="1" smtClean="0">
                <a:solidFill>
                  <a:srgbClr val="0070C0"/>
                </a:solidFill>
              </a:rPr>
              <a:t>идеи</a:t>
            </a:r>
            <a:r>
              <a:rPr lang="uk-UA" sz="3200" dirty="0" smtClean="0">
                <a:solidFill>
                  <a:srgbClr val="0070C0"/>
                </a:solidFill>
              </a:rPr>
              <a:t> в </a:t>
            </a:r>
            <a:endParaRPr lang="uk-UA" sz="3200" dirty="0" smtClean="0">
              <a:solidFill>
                <a:srgbClr val="0070C0"/>
              </a:solidFill>
            </a:endParaRPr>
          </a:p>
          <a:p>
            <a:r>
              <a:rPr lang="uk-UA" sz="3200" dirty="0" err="1" smtClean="0">
                <a:solidFill>
                  <a:srgbClr val="0070C0"/>
                </a:solidFill>
              </a:rPr>
              <a:t>нашем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</a:rPr>
              <a:t>мозгу</a:t>
            </a:r>
            <a:r>
              <a:rPr lang="uk-UA" sz="3200" dirty="0" smtClean="0">
                <a:solidFill>
                  <a:srgbClr val="0070C0"/>
                </a:solidFill>
              </a:rPr>
              <a:t>.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27650" name="Picture 2" descr="Выгоды Интеллект-ка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75724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357298"/>
            <a:ext cx="765760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Это </a:t>
            </a:r>
            <a:r>
              <a:rPr lang="ru-RU" sz="3200" dirty="0" smtClean="0">
                <a:solidFill>
                  <a:srgbClr val="FF0000"/>
                </a:solidFill>
              </a:rPr>
              <a:t>«секретный метод», </a:t>
            </a:r>
            <a:r>
              <a:rPr lang="ru-RU" sz="3200" dirty="0" smtClean="0">
                <a:solidFill>
                  <a:srgbClr val="FF0000"/>
                </a:solidFill>
              </a:rPr>
              <a:t>который </a:t>
            </a:r>
            <a:r>
              <a:rPr lang="ru-RU" sz="3200" dirty="0" smtClean="0">
                <a:solidFill>
                  <a:srgbClr val="FF0000"/>
                </a:solidFill>
              </a:rPr>
              <a:t>поможет</a:t>
            </a:r>
            <a:endParaRPr lang="uk-UA" sz="3200" dirty="0" smtClean="0">
              <a:solidFill>
                <a:srgbClr val="FF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</a:rPr>
              <a:t>легко загрузить информацию в Ваш мозг, </a:t>
            </a:r>
            <a:endParaRPr lang="ru-RU" sz="3200" dirty="0" smtClean="0">
              <a:solidFill>
                <a:srgbClr val="0070C0"/>
              </a:solidFill>
            </a:endParaRPr>
          </a:p>
          <a:p>
            <a:pPr lvl="0"/>
            <a:r>
              <a:rPr lang="ru-RU" sz="3200" dirty="0" smtClean="0">
                <a:solidFill>
                  <a:srgbClr val="0070C0"/>
                </a:solidFill>
              </a:rPr>
              <a:t>затем </a:t>
            </a:r>
            <a:r>
              <a:rPr lang="ru-RU" sz="3200" dirty="0" smtClean="0">
                <a:solidFill>
                  <a:srgbClr val="0070C0"/>
                </a:solidFill>
              </a:rPr>
              <a:t>выудить её оттуда; </a:t>
            </a:r>
            <a:endParaRPr lang="uk-UA" sz="3200" dirty="0" smtClean="0">
              <a:solidFill>
                <a:srgbClr val="0070C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</a:rPr>
              <a:t>новый метод изучения и повторения </a:t>
            </a:r>
            <a:endParaRPr lang="ru-RU" sz="3200" dirty="0" smtClean="0">
              <a:solidFill>
                <a:srgbClr val="0070C0"/>
              </a:solidFill>
            </a:endParaRPr>
          </a:p>
          <a:p>
            <a:pPr lvl="0"/>
            <a:r>
              <a:rPr lang="ru-RU" sz="3200" dirty="0" smtClean="0">
                <a:solidFill>
                  <a:srgbClr val="0070C0"/>
                </a:solidFill>
              </a:rPr>
              <a:t>пройденного</a:t>
            </a:r>
            <a:r>
              <a:rPr lang="ru-RU" sz="3200" dirty="0" smtClean="0">
                <a:solidFill>
                  <a:srgbClr val="0070C0"/>
                </a:solidFill>
              </a:rPr>
              <a:t>;</a:t>
            </a:r>
            <a:endParaRPr lang="uk-UA" sz="3200" dirty="0" smtClean="0">
              <a:solidFill>
                <a:srgbClr val="0070C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</a:rPr>
              <a:t>лучший способ избежать скуки </a:t>
            </a:r>
            <a:r>
              <a:rPr lang="ru-RU" sz="3200" dirty="0" smtClean="0">
                <a:solidFill>
                  <a:srgbClr val="0070C0"/>
                </a:solidFill>
              </a:rPr>
              <a:t>при</a:t>
            </a:r>
          </a:p>
          <a:p>
            <a:pPr lvl="0"/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конспектировании уроков, лекций,  книг;</a:t>
            </a:r>
            <a:endParaRPr lang="uk-UA" sz="32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</a:rPr>
              <a:t>творческий путь поиска оригинальных 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идей </a:t>
            </a:r>
            <a:r>
              <a:rPr lang="ru-RU" sz="3200" dirty="0" smtClean="0">
                <a:solidFill>
                  <a:srgbClr val="0070C0"/>
                </a:solidFill>
              </a:rPr>
              <a:t>и планирования </a:t>
            </a:r>
            <a:r>
              <a:rPr lang="ru-RU" sz="3200" dirty="0" smtClean="0">
                <a:solidFill>
                  <a:srgbClr val="0070C0"/>
                </a:solidFill>
              </a:rPr>
              <a:t>разнообразных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проектов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endParaRPr lang="uk-UA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img_s616347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1000108"/>
            <a:ext cx="82867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50A3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сможете: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50A3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лучше запомнить материал (учебный предмет);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находить замечательные идеи;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сберечь и высвободить много времени;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получать лучшие оценки;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организовать Ваше мышление, Ваше хобби и Вашу жизнь;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оставить больше времени на развлечения.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272</Words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USN Team</cp:lastModifiedBy>
  <cp:revision>16</cp:revision>
  <dcterms:created xsi:type="dcterms:W3CDTF">2018-08-28T10:28:24Z</dcterms:created>
  <dcterms:modified xsi:type="dcterms:W3CDTF">2018-08-28T13:27:03Z</dcterms:modified>
</cp:coreProperties>
</file>