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70" r:id="rId8"/>
    <p:sldId id="272" r:id="rId9"/>
    <p:sldId id="267" r:id="rId10"/>
    <p:sldId id="273" r:id="rId11"/>
    <p:sldId id="263" r:id="rId12"/>
    <p:sldId id="264" r:id="rId13"/>
    <p:sldId id="265" r:id="rId14"/>
    <p:sldId id="271" r:id="rId15"/>
    <p:sldId id="266" r:id="rId16"/>
    <p:sldId id="268" r:id="rId17"/>
    <p:sldId id="274" r:id="rId18"/>
    <p:sldId id="275" r:id="rId19"/>
    <p:sldId id="276" r:id="rId20"/>
    <p:sldId id="277" r:id="rId21"/>
    <p:sldId id="278" r:id="rId22"/>
    <p:sldId id="279" r:id="rId23"/>
    <p:sldId id="280" r:id="rId24"/>
    <p:sldId id="281" r:id="rId25"/>
    <p:sldId id="282" r:id="rId26"/>
    <p:sldId id="283" r:id="rId27"/>
    <p:sldId id="269"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EECD4EA-95BA-4E0D-B194-3228360D969A}" type="datetimeFigureOut">
              <a:rPr lang="ru-RU" smtClean="0"/>
              <a:t>28.08.2018</a:t>
            </a:fld>
            <a:endParaRPr lang="ru-RU"/>
          </a:p>
        </p:txBody>
      </p:sp>
      <p:sp>
        <p:nvSpPr>
          <p:cNvPr id="8" name="Slide Number Placeholder 7"/>
          <p:cNvSpPr>
            <a:spLocks noGrp="1"/>
          </p:cNvSpPr>
          <p:nvPr>
            <p:ph type="sldNum" sz="quarter" idx="11"/>
          </p:nvPr>
        </p:nvSpPr>
        <p:spPr/>
        <p:txBody>
          <a:bodyPr/>
          <a:lstStyle/>
          <a:p>
            <a:fld id="{75A94F8D-1B08-4F0F-8D1C-0F3F2947FF8C}"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ECD4EA-95BA-4E0D-B194-3228360D969A}" type="datetimeFigureOut">
              <a:rPr lang="ru-RU" smtClean="0"/>
              <a:t>28.08.2018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ECD4EA-95BA-4E0D-B194-3228360D969A}" type="datetimeFigureOut">
              <a:rPr lang="ru-RU" smtClean="0"/>
              <a:t>28.08.2018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EECD4EA-95BA-4E0D-B194-3228360D969A}" type="datetimeFigureOut">
              <a:rPr lang="ru-RU" smtClean="0"/>
              <a:t>28.08.2018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ECD4EA-95BA-4E0D-B194-3228360D969A}" type="datetimeFigureOut">
              <a:rPr lang="ru-RU" smtClean="0"/>
              <a:t>28.08.2018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A94F8D-1B08-4F0F-8D1C-0F3F2947FF8C}"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EECD4EA-95BA-4E0D-B194-3228360D969A}" type="datetimeFigureOut">
              <a:rPr lang="ru-RU" smtClean="0"/>
              <a:t>28.08.2018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A94F8D-1B08-4F0F-8D1C-0F3F2947FF8C}"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EECD4EA-95BA-4E0D-B194-3228360D969A}" type="datetimeFigureOut">
              <a:rPr lang="ru-RU" smtClean="0"/>
              <a:t>28.08.2018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A94F8D-1B08-4F0F-8D1C-0F3F2947FF8C}"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ECD4EA-95BA-4E0D-B194-3228360D969A}" type="datetimeFigureOut">
              <a:rPr lang="ru-RU" smtClean="0"/>
              <a:t>28.08.2018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CD4EA-95BA-4E0D-B194-3228360D969A}" type="datetimeFigureOut">
              <a:rPr lang="ru-RU" smtClean="0"/>
              <a:t>28.08.2018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CD4EA-95BA-4E0D-B194-3228360D969A}" type="datetimeFigureOut">
              <a:rPr lang="ru-RU" smtClean="0"/>
              <a:t>28.08.2018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CD4EA-95BA-4E0D-B194-3228360D969A}" type="datetimeFigureOut">
              <a:rPr lang="ru-RU" smtClean="0"/>
              <a:t>28.08.2018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A94F8D-1B08-4F0F-8D1C-0F3F2947FF8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EECD4EA-95BA-4E0D-B194-3228360D969A}" type="datetimeFigureOut">
              <a:rPr lang="ru-RU" smtClean="0"/>
              <a:t>28.08.2018</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A94F8D-1B08-4F0F-8D1C-0F3F2947FF8C}"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on.gov.ua/ua/osvita/zagalna-serednya-osvita/navchalni-programi/navchalni-programi-dlya-10-11-klasi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1"/>
            <a:ext cx="7920880" cy="4328120"/>
          </a:xfrm>
        </p:spPr>
        <p:txBody>
          <a:bodyPr/>
          <a:lstStyle/>
          <a:p>
            <a:r>
              <a:rPr lang="uk-UA" sz="4000" b="1" dirty="0" smtClean="0"/>
              <a:t>Методичні рекомендації щодо викладання російської мови, літератури, зарубіжної літератури у 2018/2019 навчальному році</a:t>
            </a:r>
            <a:r>
              <a:rPr lang="ru-RU" sz="4000" b="1" dirty="0"/>
              <a:t/>
            </a:r>
            <a:br>
              <a:rPr lang="ru-RU" sz="4000" b="1" dirty="0"/>
            </a:br>
            <a:endParaRPr lang="ru-RU" sz="4000" dirty="0"/>
          </a:p>
        </p:txBody>
      </p:sp>
      <p:sp>
        <p:nvSpPr>
          <p:cNvPr id="3" name="Подзаголовок 2"/>
          <p:cNvSpPr>
            <a:spLocks noGrp="1"/>
          </p:cNvSpPr>
          <p:nvPr>
            <p:ph type="subTitle" idx="1"/>
          </p:nvPr>
        </p:nvSpPr>
        <p:spPr>
          <a:xfrm>
            <a:off x="755576" y="4953000"/>
            <a:ext cx="7704856" cy="1219200"/>
          </a:xfrm>
        </p:spPr>
        <p:txBody>
          <a:bodyPr>
            <a:noAutofit/>
          </a:bodyPr>
          <a:lstStyle/>
          <a:p>
            <a:r>
              <a:rPr lang="uk-UA" sz="2800" b="1" dirty="0" smtClean="0">
                <a:solidFill>
                  <a:srgbClr val="FF0000"/>
                </a:solidFill>
              </a:rPr>
              <a:t>Лист Міністерства освіти і науки України від 03.07.2018 р. № 1/9-415</a:t>
            </a:r>
            <a:endParaRPr lang="ru-RU" sz="2800" b="1" dirty="0">
              <a:solidFill>
                <a:srgbClr val="FF0000"/>
              </a:solidFill>
            </a:endParaRPr>
          </a:p>
        </p:txBody>
      </p:sp>
    </p:spTree>
    <p:extLst>
      <p:ext uri="{BB962C8B-B14F-4D97-AF65-F5344CB8AC3E}">
        <p14:creationId xmlns:p14="http://schemas.microsoft.com/office/powerpoint/2010/main" val="3655528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Література</a:t>
            </a:r>
            <a:endParaRPr lang="ru-RU" dirty="0"/>
          </a:p>
        </p:txBody>
      </p:sp>
      <p:sp>
        <p:nvSpPr>
          <p:cNvPr id="3" name="Объект 2"/>
          <p:cNvSpPr>
            <a:spLocks noGrp="1"/>
          </p:cNvSpPr>
          <p:nvPr>
            <p:ph idx="1"/>
          </p:nvPr>
        </p:nvSpPr>
        <p:spPr/>
        <p:txBody>
          <a:bodyPr/>
          <a:lstStyle/>
          <a:p>
            <a:pPr lvl="0"/>
            <a:r>
              <a:rPr lang="uk-UA" b="1" dirty="0">
                <a:solidFill>
                  <a:schemeClr val="tx1"/>
                </a:solidFill>
              </a:rPr>
              <a:t>Література (російська та світова). Для 5 - 9 класів загальноосвітніх навчальних закладів з російською мовою навчання. Інтегрований курс /        О. О. Ісаєва,          Ж. В. Клименко, А. О. Мельник. (зі змінами </a:t>
            </a:r>
            <a:r>
              <a:rPr lang="uk-UA" b="1" dirty="0" smtClean="0">
                <a:solidFill>
                  <a:schemeClr val="tx1"/>
                </a:solidFill>
              </a:rPr>
              <a:t>2017 р.)</a:t>
            </a:r>
            <a:endParaRPr lang="ru-RU" b="1" dirty="0">
              <a:solidFill>
                <a:schemeClr val="tx1"/>
              </a:solidFill>
            </a:endParaRPr>
          </a:p>
          <a:p>
            <a:endParaRPr lang="ru-RU" dirty="0"/>
          </a:p>
        </p:txBody>
      </p:sp>
    </p:spTree>
    <p:extLst>
      <p:ext uri="{BB962C8B-B14F-4D97-AF65-F5344CB8AC3E}">
        <p14:creationId xmlns:p14="http://schemas.microsoft.com/office/powerpoint/2010/main" val="2919207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effectLst/>
              </a:rPr>
              <a:t>К</a:t>
            </a:r>
            <a:r>
              <a:rPr lang="uk-UA" b="1" i="1" dirty="0" smtClean="0">
                <a:effectLst/>
              </a:rPr>
              <a:t>лючові </a:t>
            </a:r>
            <a:r>
              <a:rPr lang="uk-UA" b="1" i="1" dirty="0">
                <a:effectLst/>
              </a:rPr>
              <a:t>компетентності</a:t>
            </a:r>
            <a:r>
              <a:rPr lang="uk-UA" dirty="0">
                <a:effectLst/>
              </a:rPr>
              <a:t> </a:t>
            </a:r>
            <a:endParaRPr lang="ru-RU" dirty="0"/>
          </a:p>
        </p:txBody>
      </p:sp>
      <p:sp>
        <p:nvSpPr>
          <p:cNvPr id="3" name="Объект 2"/>
          <p:cNvSpPr>
            <a:spLocks noGrp="1"/>
          </p:cNvSpPr>
          <p:nvPr>
            <p:ph idx="1"/>
          </p:nvPr>
        </p:nvSpPr>
        <p:spPr/>
        <p:txBody>
          <a:bodyPr>
            <a:normAutofit fontScale="92500"/>
          </a:bodyPr>
          <a:lstStyle/>
          <a:p>
            <a:r>
              <a:rPr lang="uk-UA" b="1" dirty="0">
                <a:solidFill>
                  <a:schemeClr val="tx1"/>
                </a:solidFill>
              </a:rPr>
              <a:t>1) спілкування державною мовою;</a:t>
            </a:r>
            <a:endParaRPr lang="ru-RU" b="1" dirty="0">
              <a:solidFill>
                <a:schemeClr val="tx1"/>
              </a:solidFill>
            </a:endParaRPr>
          </a:p>
          <a:p>
            <a:r>
              <a:rPr lang="uk-UA" b="1" dirty="0">
                <a:solidFill>
                  <a:schemeClr val="tx1"/>
                </a:solidFill>
              </a:rPr>
              <a:t>2) спілкування іноземними мовами;</a:t>
            </a:r>
            <a:endParaRPr lang="ru-RU" b="1" dirty="0">
              <a:solidFill>
                <a:schemeClr val="tx1"/>
              </a:solidFill>
            </a:endParaRPr>
          </a:p>
          <a:p>
            <a:r>
              <a:rPr lang="uk-UA" b="1" dirty="0">
                <a:solidFill>
                  <a:schemeClr val="tx1"/>
                </a:solidFill>
              </a:rPr>
              <a:t>3) математична компетентність;</a:t>
            </a:r>
            <a:endParaRPr lang="ru-RU" b="1" dirty="0">
              <a:solidFill>
                <a:schemeClr val="tx1"/>
              </a:solidFill>
            </a:endParaRPr>
          </a:p>
          <a:p>
            <a:r>
              <a:rPr lang="uk-UA" b="1" dirty="0">
                <a:solidFill>
                  <a:schemeClr val="tx1"/>
                </a:solidFill>
              </a:rPr>
              <a:t>4) компетентності в природничих науках і технологіях;</a:t>
            </a:r>
            <a:endParaRPr lang="ru-RU" b="1" dirty="0">
              <a:solidFill>
                <a:schemeClr val="tx1"/>
              </a:solidFill>
            </a:endParaRPr>
          </a:p>
          <a:p>
            <a:r>
              <a:rPr lang="uk-UA" b="1" dirty="0">
                <a:solidFill>
                  <a:schemeClr val="tx1"/>
                </a:solidFill>
              </a:rPr>
              <a:t>5) інформаційно-цифрова компетентність;</a:t>
            </a:r>
            <a:endParaRPr lang="ru-RU" b="1" dirty="0">
              <a:solidFill>
                <a:schemeClr val="tx1"/>
              </a:solidFill>
            </a:endParaRPr>
          </a:p>
          <a:p>
            <a:r>
              <a:rPr lang="uk-UA" b="1" dirty="0">
                <a:solidFill>
                  <a:schemeClr val="tx1"/>
                </a:solidFill>
              </a:rPr>
              <a:t>6) уміння вчитися;</a:t>
            </a:r>
            <a:endParaRPr lang="ru-RU" b="1" dirty="0">
              <a:solidFill>
                <a:schemeClr val="tx1"/>
              </a:solidFill>
            </a:endParaRPr>
          </a:p>
          <a:p>
            <a:r>
              <a:rPr lang="uk-UA" b="1" dirty="0">
                <a:solidFill>
                  <a:schemeClr val="tx1"/>
                </a:solidFill>
              </a:rPr>
              <a:t>7) ініціативність і підприємливість;</a:t>
            </a:r>
            <a:endParaRPr lang="ru-RU" b="1" dirty="0">
              <a:solidFill>
                <a:schemeClr val="tx1"/>
              </a:solidFill>
            </a:endParaRPr>
          </a:p>
          <a:p>
            <a:r>
              <a:rPr lang="uk-UA" b="1" dirty="0">
                <a:solidFill>
                  <a:schemeClr val="tx1"/>
                </a:solidFill>
              </a:rPr>
              <a:t>8) соціальна та громадянська компетентності;</a:t>
            </a:r>
            <a:endParaRPr lang="ru-RU" b="1" dirty="0">
              <a:solidFill>
                <a:schemeClr val="tx1"/>
              </a:solidFill>
            </a:endParaRPr>
          </a:p>
          <a:p>
            <a:r>
              <a:rPr lang="uk-UA" b="1" dirty="0">
                <a:solidFill>
                  <a:schemeClr val="tx1"/>
                </a:solidFill>
              </a:rPr>
              <a:t>9) обізнаність та самовираження у сфері культури;</a:t>
            </a:r>
            <a:endParaRPr lang="ru-RU" b="1" dirty="0">
              <a:solidFill>
                <a:schemeClr val="tx1"/>
              </a:solidFill>
            </a:endParaRPr>
          </a:p>
          <a:p>
            <a:r>
              <a:rPr lang="uk-UA" b="1" dirty="0">
                <a:solidFill>
                  <a:schemeClr val="tx1"/>
                </a:solidFill>
              </a:rPr>
              <a:t>10) екологічна грамотність і здоровий спосіб життя</a:t>
            </a:r>
            <a:endParaRPr lang="ru-RU" b="1" dirty="0">
              <a:solidFill>
                <a:schemeClr val="tx1"/>
              </a:solidFill>
            </a:endParaRPr>
          </a:p>
        </p:txBody>
      </p:sp>
    </p:spTree>
    <p:extLst>
      <p:ext uri="{BB962C8B-B14F-4D97-AF65-F5344CB8AC3E}">
        <p14:creationId xmlns:p14="http://schemas.microsoft.com/office/powerpoint/2010/main" val="1404781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uk-UA" b="1" dirty="0">
                <a:solidFill>
                  <a:schemeClr val="tx1"/>
                </a:solidFill>
              </a:rPr>
              <a:t>З</a:t>
            </a:r>
            <a:r>
              <a:rPr lang="uk-UA" b="1" i="1" dirty="0">
                <a:solidFill>
                  <a:schemeClr val="tx1"/>
                </a:solidFill>
              </a:rPr>
              <a:t>вертаємо увагу, що в </a:t>
            </a:r>
            <a:r>
              <a:rPr lang="uk-UA" b="1" i="1" dirty="0">
                <a:solidFill>
                  <a:srgbClr val="C00000"/>
                </a:solidFill>
              </a:rPr>
              <a:t>5-9 класах</a:t>
            </a:r>
            <a:r>
              <a:rPr lang="uk-UA" b="1" dirty="0">
                <a:solidFill>
                  <a:srgbClr val="C00000"/>
                </a:solidFill>
              </a:rPr>
              <a:t> </a:t>
            </a:r>
            <a:r>
              <a:rPr lang="uk-UA" b="1" dirty="0">
                <a:solidFill>
                  <a:schemeClr val="tx1"/>
                </a:solidFill>
              </a:rPr>
              <a:t>вивчається інтегрований курс «Література» (національної меншини та зарубіжна). </a:t>
            </a:r>
            <a:endParaRPr lang="uk-UA" b="1" dirty="0" smtClean="0">
              <a:solidFill>
                <a:schemeClr val="tx1"/>
              </a:solidFill>
            </a:endParaRPr>
          </a:p>
          <a:p>
            <a:endParaRPr lang="ru-RU" b="1" dirty="0">
              <a:solidFill>
                <a:schemeClr val="tx1"/>
              </a:solidFill>
            </a:endParaRPr>
          </a:p>
          <a:p>
            <a:r>
              <a:rPr lang="uk-UA" b="1" i="1" dirty="0">
                <a:solidFill>
                  <a:schemeClr val="tx1"/>
                </a:solidFill>
              </a:rPr>
              <a:t>У </a:t>
            </a:r>
            <a:r>
              <a:rPr lang="uk-UA" b="1" i="1" dirty="0">
                <a:solidFill>
                  <a:srgbClr val="C00000"/>
                </a:solidFill>
              </a:rPr>
              <a:t>10 класі</a:t>
            </a:r>
            <a:r>
              <a:rPr lang="uk-UA" b="1" dirty="0">
                <a:solidFill>
                  <a:srgbClr val="C00000"/>
                </a:solidFill>
              </a:rPr>
              <a:t> </a:t>
            </a:r>
            <a:r>
              <a:rPr lang="uk-UA" b="1" dirty="0">
                <a:solidFill>
                  <a:schemeClr val="tx1"/>
                </a:solidFill>
              </a:rPr>
              <a:t>навчальні предмети «Мова національної меншини» та інтегрований курс «Література» (національної меншини та зарубіжна)  в закладах загальної середньої освіти з навчанням мовами національних меншин за новим типовим навчальним планом на рівні стандарту (див. наказ МОН від 20.04 2018 № 408) трансформується  </a:t>
            </a:r>
            <a:r>
              <a:rPr lang="uk-UA" b="1" dirty="0">
                <a:solidFill>
                  <a:srgbClr val="C00000"/>
                </a:solidFill>
              </a:rPr>
              <a:t>в інтегрований курс  «Мова та література корінного народу або національної меншини»</a:t>
            </a:r>
            <a:r>
              <a:rPr lang="uk-UA" b="1" dirty="0">
                <a:solidFill>
                  <a:schemeClr val="tx1"/>
                </a:solidFill>
              </a:rPr>
              <a:t>. </a:t>
            </a:r>
            <a:endParaRPr lang="ru-RU" b="1" dirty="0">
              <a:solidFill>
                <a:schemeClr val="tx1"/>
              </a:solidFill>
            </a:endParaRPr>
          </a:p>
          <a:p>
            <a:endParaRPr lang="ru-RU" dirty="0"/>
          </a:p>
        </p:txBody>
      </p:sp>
    </p:spTree>
    <p:extLst>
      <p:ext uri="{BB962C8B-B14F-4D97-AF65-F5344CB8AC3E}">
        <p14:creationId xmlns:p14="http://schemas.microsoft.com/office/powerpoint/2010/main" val="1215466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10 клас </a:t>
            </a:r>
            <a:br>
              <a:rPr lang="uk-UA" dirty="0" smtClean="0"/>
            </a:br>
            <a:r>
              <a:rPr lang="uk-UA" dirty="0" smtClean="0"/>
              <a:t>Зарубіжна література</a:t>
            </a:r>
            <a:endParaRPr lang="ru-RU" dirty="0"/>
          </a:p>
        </p:txBody>
      </p:sp>
      <p:sp>
        <p:nvSpPr>
          <p:cNvPr id="3" name="Объект 2"/>
          <p:cNvSpPr>
            <a:spLocks noGrp="1"/>
          </p:cNvSpPr>
          <p:nvPr>
            <p:ph idx="1"/>
          </p:nvPr>
        </p:nvSpPr>
        <p:spPr/>
        <p:txBody>
          <a:bodyPr/>
          <a:lstStyle/>
          <a:p>
            <a:r>
              <a:rPr lang="uk-UA" b="1" dirty="0">
                <a:solidFill>
                  <a:schemeClr val="tx1"/>
                </a:solidFill>
              </a:rPr>
              <a:t>Предмет «Зарубіжна література» виокремлюється в окремий курс, який буде вивчатися за типовою навчальною програмою та підручником для закладів загальної середньої освіти з навчанням українською мовою.       Однак, викладання предмету «Зарубіжна література» здійснюватиметься мовою навчання закладу загальної середньої освіти (угорською, польською та ін.) за підручниками, що будуть перекладені відповідною мовою національної меншини. </a:t>
            </a:r>
            <a:endParaRPr lang="ru-RU" b="1" dirty="0">
              <a:solidFill>
                <a:schemeClr val="tx1"/>
              </a:solidFill>
            </a:endParaRPr>
          </a:p>
          <a:p>
            <a:endParaRPr lang="ru-RU" dirty="0"/>
          </a:p>
        </p:txBody>
      </p:sp>
    </p:spTree>
    <p:extLst>
      <p:ext uri="{BB962C8B-B14F-4D97-AF65-F5344CB8AC3E}">
        <p14:creationId xmlns:p14="http://schemas.microsoft.com/office/powerpoint/2010/main" val="939220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859216" cy="936104"/>
          </a:xfrm>
        </p:spPr>
        <p:txBody>
          <a:bodyPr/>
          <a:lstStyle/>
          <a:p>
            <a:r>
              <a:rPr lang="uk-UA" dirty="0" smtClean="0"/>
              <a:t>11 клас</a:t>
            </a:r>
            <a:endParaRPr lang="ru-RU" dirty="0"/>
          </a:p>
        </p:txBody>
      </p:sp>
      <p:sp>
        <p:nvSpPr>
          <p:cNvPr id="3" name="Объект 2"/>
          <p:cNvSpPr>
            <a:spLocks noGrp="1"/>
          </p:cNvSpPr>
          <p:nvPr>
            <p:ph idx="1"/>
          </p:nvPr>
        </p:nvSpPr>
        <p:spPr>
          <a:xfrm>
            <a:off x="323528" y="764704"/>
            <a:ext cx="8208912" cy="5361459"/>
          </a:xfrm>
        </p:spPr>
        <p:txBody>
          <a:bodyPr>
            <a:normAutofit lnSpcReduction="10000"/>
          </a:bodyPr>
          <a:lstStyle/>
          <a:p>
            <a:endParaRPr lang="uk-UA" b="1" dirty="0" smtClean="0">
              <a:solidFill>
                <a:schemeClr val="tx1"/>
              </a:solidFill>
            </a:endParaRPr>
          </a:p>
          <a:p>
            <a:r>
              <a:rPr lang="uk-UA" b="1" dirty="0" smtClean="0">
                <a:solidFill>
                  <a:schemeClr val="tx1"/>
                </a:solidFill>
              </a:rPr>
              <a:t>У </a:t>
            </a:r>
            <a:r>
              <a:rPr lang="uk-UA" b="1" dirty="0">
                <a:solidFill>
                  <a:schemeClr val="tx1"/>
                </a:solidFill>
              </a:rPr>
              <a:t>закладах загальної середньої освіти з навчанням мовою національної меншини  мова національної меншини  і література вивчається  як окремі предмети: «Російська мова», Інтегрований курс «Література (російська та зарубіжна)»</a:t>
            </a:r>
            <a:endParaRPr lang="ru-RU" b="1" dirty="0">
              <a:solidFill>
                <a:schemeClr val="tx1"/>
              </a:solidFill>
            </a:endParaRPr>
          </a:p>
          <a:p>
            <a:r>
              <a:rPr lang="uk-UA" b="1" dirty="0">
                <a:solidFill>
                  <a:schemeClr val="tx1"/>
                </a:solidFill>
              </a:rPr>
              <a:t>У разі, якщо в закладі загальної середньої освіти відсутнє відповідне навчально-методичне, матеріально-технічне та кадрове забезпечення для впровадження певного профілю навчання, то у такому випадку використовується варіант навчального плану універсального профілю. Для шкіл з навчанням мовою  національної меншини необхідно користуватися додатками  14-15</a:t>
            </a:r>
            <a:endParaRPr lang="ru-RU" b="1" dirty="0">
              <a:solidFill>
                <a:schemeClr val="tx1"/>
              </a:solidFill>
            </a:endParaRPr>
          </a:p>
          <a:p>
            <a:endParaRPr lang="ru-RU" dirty="0"/>
          </a:p>
        </p:txBody>
      </p:sp>
    </p:spTree>
    <p:extLst>
      <p:ext uri="{BB962C8B-B14F-4D97-AF65-F5344CB8AC3E}">
        <p14:creationId xmlns:p14="http://schemas.microsoft.com/office/powerpoint/2010/main" val="3257502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b="1" dirty="0">
                <a:solidFill>
                  <a:schemeClr val="tx1"/>
                </a:solidFill>
              </a:rPr>
              <a:t>На філологічному рівні в 10 класі «Мова національних меншин» та «Література національних меншин вивчаються як окремі предмети (відповідно З год. та 2 год. на тиждень). Окреме вивчення зазначених предметів може здійснюватися і на рівні стандарту, але за наявністю затвердженої навчальної програми та підручників до неї.</a:t>
            </a:r>
            <a:endParaRPr lang="ru-RU" b="1" dirty="0">
              <a:solidFill>
                <a:schemeClr val="tx1"/>
              </a:solidFill>
            </a:endParaRPr>
          </a:p>
          <a:p>
            <a:endParaRPr lang="ru-RU" dirty="0"/>
          </a:p>
        </p:txBody>
      </p:sp>
    </p:spTree>
    <p:extLst>
      <p:ext uri="{BB962C8B-B14F-4D97-AF65-F5344CB8AC3E}">
        <p14:creationId xmlns:p14="http://schemas.microsoft.com/office/powerpoint/2010/main" val="3218794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a:solidFill>
                  <a:schemeClr val="tx1"/>
                </a:solidFill>
              </a:rPr>
              <a:t/>
            </a:r>
            <a:br>
              <a:rPr lang="ru-RU" sz="2000" b="1" dirty="0">
                <a:solidFill>
                  <a:schemeClr val="tx1"/>
                </a:solidFill>
              </a:rPr>
            </a:br>
            <a:endParaRPr lang="ru-RU" sz="2000" dirty="0"/>
          </a:p>
        </p:txBody>
      </p:sp>
      <p:sp>
        <p:nvSpPr>
          <p:cNvPr id="3" name="Объект 2"/>
          <p:cNvSpPr>
            <a:spLocks noGrp="1"/>
          </p:cNvSpPr>
          <p:nvPr>
            <p:ph idx="1"/>
          </p:nvPr>
        </p:nvSpPr>
        <p:spPr>
          <a:xfrm>
            <a:off x="395536" y="404664"/>
            <a:ext cx="8291264" cy="5721499"/>
          </a:xfrm>
        </p:spPr>
        <p:txBody>
          <a:bodyPr>
            <a:normAutofit lnSpcReduction="10000"/>
          </a:bodyPr>
          <a:lstStyle/>
          <a:p>
            <a:r>
              <a:rPr lang="ru-RU" sz="1800" b="1" dirty="0" err="1">
                <a:solidFill>
                  <a:srgbClr val="C00000"/>
                </a:solidFill>
              </a:rPr>
              <a:t>Рівень</a:t>
            </a:r>
            <a:r>
              <a:rPr lang="ru-RU" sz="1800" b="1" dirty="0">
                <a:solidFill>
                  <a:srgbClr val="C00000"/>
                </a:solidFill>
              </a:rPr>
              <a:t> стандарту</a:t>
            </a:r>
            <a:br>
              <a:rPr lang="ru-RU" sz="1800" b="1" dirty="0">
                <a:solidFill>
                  <a:srgbClr val="C00000"/>
                </a:solidFill>
              </a:rPr>
            </a:br>
            <a:r>
              <a:rPr lang="ru-RU" b="1" dirty="0">
                <a:solidFill>
                  <a:schemeClr val="tx1"/>
                </a:solidFill>
              </a:rPr>
              <a:t>«</a:t>
            </a:r>
            <a:r>
              <a:rPr lang="ru-RU" b="1" dirty="0" err="1">
                <a:solidFill>
                  <a:schemeClr val="tx1"/>
                </a:solidFill>
              </a:rPr>
              <a:t>Російська</a:t>
            </a:r>
            <a:r>
              <a:rPr lang="ru-RU" b="1" dirty="0">
                <a:solidFill>
                  <a:schemeClr val="tx1"/>
                </a:solidFill>
              </a:rPr>
              <a:t> </a:t>
            </a:r>
            <a:r>
              <a:rPr lang="ru-RU" b="1" dirty="0" err="1">
                <a:solidFill>
                  <a:schemeClr val="tx1"/>
                </a:solidFill>
              </a:rPr>
              <a:t>мова</a:t>
            </a:r>
            <a:r>
              <a:rPr lang="ru-RU" b="1" dirty="0">
                <a:solidFill>
                  <a:schemeClr val="tx1"/>
                </a:solidFill>
              </a:rPr>
              <a:t> та </a:t>
            </a:r>
            <a:r>
              <a:rPr lang="ru-RU" b="1" dirty="0" err="1">
                <a:solidFill>
                  <a:schemeClr val="tx1"/>
                </a:solidFill>
              </a:rPr>
              <a:t>література</a:t>
            </a:r>
            <a:r>
              <a:rPr lang="ru-RU" b="1" dirty="0">
                <a:solidFill>
                  <a:schemeClr val="tx1"/>
                </a:solidFill>
              </a:rPr>
              <a:t> (</a:t>
            </a:r>
            <a:r>
              <a:rPr lang="ru-RU" b="1" dirty="0" err="1">
                <a:solidFill>
                  <a:schemeClr val="tx1"/>
                </a:solidFill>
              </a:rPr>
              <a:t>інтегрований</a:t>
            </a:r>
            <a:r>
              <a:rPr lang="ru-RU" b="1" dirty="0">
                <a:solidFill>
                  <a:schemeClr val="tx1"/>
                </a:solidFill>
              </a:rPr>
              <a:t> курс, </a:t>
            </a:r>
            <a:r>
              <a:rPr lang="ru-RU" b="1" dirty="0" err="1">
                <a:solidFill>
                  <a:schemeClr val="tx1"/>
                </a:solidFill>
              </a:rPr>
              <a:t>рівень</a:t>
            </a:r>
            <a:r>
              <a:rPr lang="ru-RU" b="1" dirty="0">
                <a:solidFill>
                  <a:schemeClr val="tx1"/>
                </a:solidFill>
              </a:rPr>
              <a:t> стандарту)» </a:t>
            </a:r>
            <a:r>
              <a:rPr lang="ru-RU" b="1" dirty="0" err="1">
                <a:solidFill>
                  <a:schemeClr val="tx1"/>
                </a:solidFill>
              </a:rPr>
              <a:t>підручник</a:t>
            </a:r>
            <a:r>
              <a:rPr lang="ru-RU" b="1" dirty="0">
                <a:solidFill>
                  <a:schemeClr val="tx1"/>
                </a:solidFill>
              </a:rPr>
              <a:t> для 10 </a:t>
            </a:r>
            <a:r>
              <a:rPr lang="ru-RU" b="1" dirty="0" err="1">
                <a:solidFill>
                  <a:schemeClr val="tx1"/>
                </a:solidFill>
              </a:rPr>
              <a:t>класу</a:t>
            </a:r>
            <a:r>
              <a:rPr lang="ru-RU" b="1" dirty="0">
                <a:solidFill>
                  <a:schemeClr val="tx1"/>
                </a:solidFill>
              </a:rPr>
              <a:t> </a:t>
            </a:r>
            <a:r>
              <a:rPr lang="ru-RU" b="1" dirty="0" err="1">
                <a:solidFill>
                  <a:schemeClr val="tx1"/>
                </a:solidFill>
              </a:rPr>
              <a:t>закладів</a:t>
            </a:r>
            <a:r>
              <a:rPr lang="ru-RU" b="1" dirty="0">
                <a:solidFill>
                  <a:schemeClr val="tx1"/>
                </a:solidFill>
              </a:rPr>
              <a:t> </a:t>
            </a:r>
            <a:r>
              <a:rPr lang="ru-RU" b="1" dirty="0" err="1">
                <a:solidFill>
                  <a:schemeClr val="tx1"/>
                </a:solidFill>
              </a:rPr>
              <a:t>загальної</a:t>
            </a:r>
            <a:r>
              <a:rPr lang="ru-RU" b="1" dirty="0">
                <a:solidFill>
                  <a:schemeClr val="tx1"/>
                </a:solidFill>
              </a:rPr>
              <a:t> </a:t>
            </a:r>
            <a:r>
              <a:rPr lang="ru-RU" b="1" dirty="0" err="1">
                <a:solidFill>
                  <a:schemeClr val="tx1"/>
                </a:solidFill>
              </a:rPr>
              <a:t>середньої</a:t>
            </a:r>
            <a:r>
              <a:rPr lang="ru-RU" b="1" dirty="0">
                <a:solidFill>
                  <a:schemeClr val="tx1"/>
                </a:solidFill>
              </a:rPr>
              <a:t> </a:t>
            </a:r>
            <a:r>
              <a:rPr lang="ru-RU" b="1" dirty="0" err="1">
                <a:solidFill>
                  <a:schemeClr val="tx1"/>
                </a:solidFill>
              </a:rPr>
              <a:t>освіти</a:t>
            </a:r>
            <a:r>
              <a:rPr lang="ru-RU" b="1" dirty="0">
                <a:solidFill>
                  <a:schemeClr val="tx1"/>
                </a:solidFill>
              </a:rPr>
              <a:t> з </a:t>
            </a:r>
            <a:r>
              <a:rPr lang="ru-RU" b="1" dirty="0" err="1">
                <a:solidFill>
                  <a:schemeClr val="tx1"/>
                </a:solidFill>
              </a:rPr>
              <a:t>навчанням</a:t>
            </a:r>
            <a:r>
              <a:rPr lang="ru-RU" b="1" dirty="0">
                <a:solidFill>
                  <a:schemeClr val="tx1"/>
                </a:solidFill>
              </a:rPr>
              <a:t> </a:t>
            </a:r>
            <a:r>
              <a:rPr lang="ru-RU" b="1" dirty="0" err="1">
                <a:solidFill>
                  <a:schemeClr val="tx1"/>
                </a:solidFill>
              </a:rPr>
              <a:t>російською</a:t>
            </a:r>
            <a:r>
              <a:rPr lang="ru-RU" b="1" dirty="0">
                <a:solidFill>
                  <a:schemeClr val="tx1"/>
                </a:solidFill>
              </a:rPr>
              <a:t> </a:t>
            </a:r>
            <a:r>
              <a:rPr lang="ru-RU" b="1" dirty="0" err="1">
                <a:solidFill>
                  <a:schemeClr val="tx1"/>
                </a:solidFill>
              </a:rPr>
              <a:t>мовою</a:t>
            </a:r>
            <a:r>
              <a:rPr lang="ru-RU" b="1" dirty="0">
                <a:solidFill>
                  <a:schemeClr val="tx1"/>
                </a:solidFill>
              </a:rPr>
              <a:t> (</a:t>
            </a:r>
            <a:r>
              <a:rPr lang="ru-RU" b="1" dirty="0" err="1">
                <a:solidFill>
                  <a:schemeClr val="tx1"/>
                </a:solidFill>
              </a:rPr>
              <a:t>авт.Давидюк</a:t>
            </a:r>
            <a:r>
              <a:rPr lang="ru-RU" b="1" dirty="0">
                <a:solidFill>
                  <a:schemeClr val="tx1"/>
                </a:solidFill>
              </a:rPr>
              <a:t> Л. В., </a:t>
            </a:r>
            <a:r>
              <a:rPr lang="ru-RU" b="1" dirty="0" err="1">
                <a:solidFill>
                  <a:schemeClr val="tx1"/>
                </a:solidFill>
              </a:rPr>
              <a:t>Дядечко</a:t>
            </a:r>
            <a:r>
              <a:rPr lang="ru-RU" b="1" dirty="0">
                <a:solidFill>
                  <a:schemeClr val="tx1"/>
                </a:solidFill>
              </a:rPr>
              <a:t> Л. П.,   </a:t>
            </a:r>
            <a:r>
              <a:rPr lang="ru-RU" b="1" dirty="0" err="1">
                <a:solidFill>
                  <a:schemeClr val="tx1"/>
                </a:solidFill>
              </a:rPr>
              <a:t>Статівка</a:t>
            </a:r>
            <a:r>
              <a:rPr lang="ru-RU" b="1" dirty="0">
                <a:solidFill>
                  <a:schemeClr val="tx1"/>
                </a:solidFill>
              </a:rPr>
              <a:t> В. І., </a:t>
            </a:r>
            <a:r>
              <a:rPr lang="ru-RU" b="1" dirty="0" err="1">
                <a:solidFill>
                  <a:schemeClr val="tx1"/>
                </a:solidFill>
              </a:rPr>
              <a:t>Халабаджах</a:t>
            </a:r>
            <a:r>
              <a:rPr lang="ru-RU" b="1" dirty="0">
                <a:solidFill>
                  <a:schemeClr val="tx1"/>
                </a:solidFill>
              </a:rPr>
              <a:t> І. М</a:t>
            </a:r>
            <a:r>
              <a:rPr lang="ru-RU" b="1" dirty="0" smtClean="0">
                <a:solidFill>
                  <a:schemeClr val="tx1"/>
                </a:solidFill>
              </a:rPr>
              <a:t>.);</a:t>
            </a:r>
          </a:p>
          <a:p>
            <a:pPr algn="just"/>
            <a:r>
              <a:rPr lang="uk-UA" b="1" dirty="0" smtClean="0">
                <a:solidFill>
                  <a:schemeClr val="tx1"/>
                </a:solidFill>
              </a:rPr>
              <a:t>«</a:t>
            </a:r>
            <a:r>
              <a:rPr lang="uk-UA" b="1" dirty="0">
                <a:solidFill>
                  <a:schemeClr val="tx1"/>
                </a:solidFill>
              </a:rPr>
              <a:t>Російська мова (10-й рік навчання, рівень стандарту)» підручник для 10 класу закладів загальної середньої освіти з навчанням українською мовою (</a:t>
            </a:r>
            <a:r>
              <a:rPr lang="uk-UA" b="1" dirty="0" err="1">
                <a:solidFill>
                  <a:schemeClr val="tx1"/>
                </a:solidFill>
              </a:rPr>
              <a:t>авт</a:t>
            </a:r>
            <a:r>
              <a:rPr lang="uk-UA" b="1" dirty="0">
                <a:solidFill>
                  <a:schemeClr val="tx1"/>
                </a:solidFill>
              </a:rPr>
              <a:t>. Баландіна Н. Ф., Дегтярьова К. В.);</a:t>
            </a:r>
            <a:endParaRPr lang="ru-RU" b="1" dirty="0">
              <a:solidFill>
                <a:schemeClr val="tx1"/>
              </a:solidFill>
            </a:endParaRPr>
          </a:p>
          <a:p>
            <a:pPr algn="just"/>
            <a:r>
              <a:rPr lang="uk-UA" b="1" dirty="0">
                <a:solidFill>
                  <a:schemeClr val="tx1"/>
                </a:solidFill>
              </a:rPr>
              <a:t> «Російська мова (6-й рік навчання, рівень стандарту)» підручник для 10 класу закладів загальної середньої освіти з навчанням українською мовою (</a:t>
            </a:r>
            <a:r>
              <a:rPr lang="uk-UA" b="1" dirty="0" err="1">
                <a:solidFill>
                  <a:schemeClr val="tx1"/>
                </a:solidFill>
              </a:rPr>
              <a:t>авт</a:t>
            </a:r>
            <a:r>
              <a:rPr lang="uk-UA" b="1" dirty="0">
                <a:solidFill>
                  <a:schemeClr val="tx1"/>
                </a:solidFill>
              </a:rPr>
              <a:t>. Баландіна Н. Ф., </a:t>
            </a:r>
            <a:r>
              <a:rPr lang="uk-UA" b="1" dirty="0" smtClean="0">
                <a:solidFill>
                  <a:schemeClr val="tx1"/>
                </a:solidFill>
              </a:rPr>
              <a:t>                  Зима </a:t>
            </a:r>
            <a:r>
              <a:rPr lang="uk-UA" b="1" dirty="0">
                <a:solidFill>
                  <a:schemeClr val="tx1"/>
                </a:solidFill>
              </a:rPr>
              <a:t>О. В.).</a:t>
            </a:r>
            <a:endParaRPr lang="ru-RU" b="1" dirty="0">
              <a:solidFill>
                <a:schemeClr val="tx1"/>
              </a:solidFill>
            </a:endParaRPr>
          </a:p>
          <a:p>
            <a:endParaRPr lang="ru-RU" dirty="0"/>
          </a:p>
        </p:txBody>
      </p:sp>
    </p:spTree>
    <p:extLst>
      <p:ext uri="{BB962C8B-B14F-4D97-AF65-F5344CB8AC3E}">
        <p14:creationId xmlns:p14="http://schemas.microsoft.com/office/powerpoint/2010/main" val="154437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smtClean="0"/>
              <a:t>Інтегрований курс «Російська мова та література» 10 клас</a:t>
            </a:r>
            <a:endParaRPr lang="ru-RU" sz="3200" dirty="0"/>
          </a:p>
        </p:txBody>
      </p:sp>
      <p:sp>
        <p:nvSpPr>
          <p:cNvPr id="3" name="Объект 2"/>
          <p:cNvSpPr>
            <a:spLocks noGrp="1"/>
          </p:cNvSpPr>
          <p:nvPr>
            <p:ph idx="1"/>
          </p:nvPr>
        </p:nvSpPr>
        <p:spPr/>
        <p:txBody>
          <a:bodyPr/>
          <a:lstStyle/>
          <a:p>
            <a:pPr algn="just"/>
            <a:r>
              <a:rPr lang="ru-RU" b="1" dirty="0">
                <a:solidFill>
                  <a:schemeClr val="tx1"/>
                </a:solidFill>
              </a:rPr>
              <a:t>Интеграция в контексте нового курса осуществляется не </a:t>
            </a:r>
            <a:r>
              <a:rPr lang="ru-RU" b="1" dirty="0" smtClean="0">
                <a:solidFill>
                  <a:schemeClr val="tx1"/>
                </a:solidFill>
              </a:rPr>
              <a:t>механическим </a:t>
            </a:r>
            <a:r>
              <a:rPr lang="ru-RU" b="1" dirty="0">
                <a:solidFill>
                  <a:schemeClr val="tx1"/>
                </a:solidFill>
              </a:rPr>
              <a:t>соединением двух предметов, а предполагает их взаимодействие, основой которого является формирование общих для филологической сферы ключевых компетентностей   Интеграция осуществляется на </a:t>
            </a:r>
            <a:r>
              <a:rPr lang="ru-RU" b="1" dirty="0" smtClean="0">
                <a:solidFill>
                  <a:schemeClr val="tx1"/>
                </a:solidFill>
              </a:rPr>
              <a:t>понятийно-терминологическом </a:t>
            </a:r>
            <a:r>
              <a:rPr lang="ru-RU" b="1" dirty="0">
                <a:solidFill>
                  <a:schemeClr val="tx1"/>
                </a:solidFill>
              </a:rPr>
              <a:t>уровне, коммуникативно-речевом и </a:t>
            </a:r>
            <a:r>
              <a:rPr lang="ru-RU" b="1" dirty="0" smtClean="0">
                <a:solidFill>
                  <a:schemeClr val="tx1"/>
                </a:solidFill>
              </a:rPr>
              <a:t>учебно-дидактическом</a:t>
            </a:r>
            <a:endParaRPr lang="ru-RU" b="1" dirty="0">
              <a:solidFill>
                <a:schemeClr val="tx1"/>
              </a:solidFill>
            </a:endParaRPr>
          </a:p>
        </p:txBody>
      </p:sp>
    </p:spTree>
    <p:extLst>
      <p:ext uri="{BB962C8B-B14F-4D97-AF65-F5344CB8AC3E}">
        <p14:creationId xmlns:p14="http://schemas.microsoft.com/office/powerpoint/2010/main" val="170650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Інтегрований курс «Російська мова та література» 10 клас</a:t>
            </a:r>
            <a:endParaRPr lang="ru-RU" sz="3600" dirty="0"/>
          </a:p>
        </p:txBody>
      </p:sp>
      <p:sp>
        <p:nvSpPr>
          <p:cNvPr id="3" name="Объект 2"/>
          <p:cNvSpPr>
            <a:spLocks noGrp="1"/>
          </p:cNvSpPr>
          <p:nvPr>
            <p:ph idx="1"/>
          </p:nvPr>
        </p:nvSpPr>
        <p:spPr/>
        <p:txBody>
          <a:bodyPr/>
          <a:lstStyle/>
          <a:p>
            <a:pPr algn="just"/>
            <a:r>
              <a:rPr lang="uk-UA" b="1" dirty="0">
                <a:solidFill>
                  <a:schemeClr val="tx1"/>
                </a:solidFill>
              </a:rPr>
              <a:t>Н</a:t>
            </a:r>
            <a:r>
              <a:rPr lang="uk-UA" b="1" dirty="0" smtClean="0">
                <a:solidFill>
                  <a:schemeClr val="tx1"/>
                </a:solidFill>
              </a:rPr>
              <a:t>авчальні </a:t>
            </a:r>
            <a:r>
              <a:rPr lang="uk-UA" b="1" dirty="0">
                <a:solidFill>
                  <a:schemeClr val="tx1"/>
                </a:solidFill>
              </a:rPr>
              <a:t>програми та підручники до них  розроблено на основі Державного стандарту базової і повної загальної середньої освіти, затвердженого постановою Кабінету Міністрів України від 23.11.2011   № 1392, з урахуванням Державного стандарту початкової загальної освіти, затвердженого постановою Кабінету Міністрів України від 20.04.2011 № 462, та   положень концепції «Нова українська школа» (2016 р.). </a:t>
            </a:r>
            <a:endParaRPr lang="ru-RU" b="1" dirty="0">
              <a:solidFill>
                <a:schemeClr val="tx1"/>
              </a:solidFill>
            </a:endParaRPr>
          </a:p>
          <a:p>
            <a:endParaRPr lang="ru-RU" dirty="0"/>
          </a:p>
        </p:txBody>
      </p:sp>
    </p:spTree>
    <p:extLst>
      <p:ext uri="{BB962C8B-B14F-4D97-AF65-F5344CB8AC3E}">
        <p14:creationId xmlns:p14="http://schemas.microsoft.com/office/powerpoint/2010/main" val="1439639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smtClean="0"/>
              <a:t>Інтегрований курс «Російська мова та література» 10 клас </a:t>
            </a:r>
            <a:endParaRPr lang="ru-RU" sz="3600" dirty="0"/>
          </a:p>
        </p:txBody>
      </p:sp>
      <p:sp>
        <p:nvSpPr>
          <p:cNvPr id="3" name="Объект 2"/>
          <p:cNvSpPr>
            <a:spLocks noGrp="1"/>
          </p:cNvSpPr>
          <p:nvPr>
            <p:ph idx="1"/>
          </p:nvPr>
        </p:nvSpPr>
        <p:spPr/>
        <p:txBody>
          <a:bodyPr/>
          <a:lstStyle/>
          <a:p>
            <a:endParaRPr lang="ru-RU" dirty="0"/>
          </a:p>
        </p:txBody>
      </p:sp>
      <p:sp>
        <p:nvSpPr>
          <p:cNvPr id="4" name="Овал 3"/>
          <p:cNvSpPr/>
          <p:nvPr/>
        </p:nvSpPr>
        <p:spPr>
          <a:xfrm>
            <a:off x="395536" y="1628800"/>
            <a:ext cx="4104456"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tx1"/>
                </a:solidFill>
              </a:rPr>
              <a:t>Принцип </a:t>
            </a:r>
            <a:r>
              <a:rPr lang="ru-RU" sz="2400" b="1" dirty="0" err="1" smtClean="0">
                <a:solidFill>
                  <a:schemeClr val="tx1"/>
                </a:solidFill>
              </a:rPr>
              <a:t>текстоцентризма</a:t>
            </a:r>
            <a:endParaRPr lang="ru-RU" sz="2400" b="1" dirty="0">
              <a:solidFill>
                <a:schemeClr val="tx1"/>
              </a:solidFill>
            </a:endParaRPr>
          </a:p>
        </p:txBody>
      </p:sp>
      <p:sp>
        <p:nvSpPr>
          <p:cNvPr id="5" name="Овал 4"/>
          <p:cNvSpPr/>
          <p:nvPr/>
        </p:nvSpPr>
        <p:spPr>
          <a:xfrm>
            <a:off x="4499992" y="1628800"/>
            <a:ext cx="417646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Комплексный анализ текста</a:t>
            </a:r>
            <a:endParaRPr lang="ru-RU" sz="2400" b="1" dirty="0">
              <a:solidFill>
                <a:schemeClr val="tx1"/>
              </a:solidFill>
            </a:endParaRPr>
          </a:p>
        </p:txBody>
      </p:sp>
      <p:sp>
        <p:nvSpPr>
          <p:cNvPr id="6" name="Овал 5"/>
          <p:cNvSpPr/>
          <p:nvPr/>
        </p:nvSpPr>
        <p:spPr>
          <a:xfrm>
            <a:off x="395536" y="3717031"/>
            <a:ext cx="3240360" cy="1942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Художественный текст – основа урока</a:t>
            </a:r>
            <a:endParaRPr lang="ru-RU" b="1" dirty="0">
              <a:solidFill>
                <a:schemeClr val="tx1"/>
              </a:solidFill>
            </a:endParaRPr>
          </a:p>
        </p:txBody>
      </p:sp>
      <p:cxnSp>
        <p:nvCxnSpPr>
          <p:cNvPr id="8" name="Прямая со стрелкой 7"/>
          <p:cNvCxnSpPr/>
          <p:nvPr/>
        </p:nvCxnSpPr>
        <p:spPr>
          <a:xfrm flipH="1">
            <a:off x="3707904" y="2780928"/>
            <a:ext cx="936104" cy="936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5220072" y="3068960"/>
            <a:ext cx="21602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6588224" y="3212976"/>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7452320" y="3068960"/>
            <a:ext cx="36004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8172400" y="2924944"/>
            <a:ext cx="360040"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2195736" y="3356993"/>
            <a:ext cx="27003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Композиционно-содержательный</a:t>
            </a:r>
            <a:endParaRPr lang="ru-RU" sz="1600" dirty="0"/>
          </a:p>
        </p:txBody>
      </p:sp>
      <p:sp>
        <p:nvSpPr>
          <p:cNvPr id="20" name="Овал 19"/>
          <p:cNvSpPr/>
          <p:nvPr/>
        </p:nvSpPr>
        <p:spPr>
          <a:xfrm>
            <a:off x="3059832" y="4473114"/>
            <a:ext cx="2880320" cy="14041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Стилистический</a:t>
            </a:r>
            <a:endParaRPr lang="ru-RU" dirty="0"/>
          </a:p>
        </p:txBody>
      </p:sp>
      <p:sp>
        <p:nvSpPr>
          <p:cNvPr id="21" name="Овал 20"/>
          <p:cNvSpPr/>
          <p:nvPr/>
        </p:nvSpPr>
        <p:spPr>
          <a:xfrm>
            <a:off x="4499992" y="3681028"/>
            <a:ext cx="3024336" cy="1978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Типологический</a:t>
            </a:r>
            <a:endParaRPr lang="ru-RU" dirty="0"/>
          </a:p>
        </p:txBody>
      </p:sp>
      <p:sp>
        <p:nvSpPr>
          <p:cNvPr id="22" name="Овал 21"/>
          <p:cNvSpPr/>
          <p:nvPr/>
        </p:nvSpPr>
        <p:spPr>
          <a:xfrm>
            <a:off x="6228184" y="3717031"/>
            <a:ext cx="2808312" cy="15841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Анализ отдельных элементов (фонетический…)</a:t>
            </a:r>
            <a:endParaRPr lang="ru-RU" dirty="0"/>
          </a:p>
        </p:txBody>
      </p:sp>
      <p:sp>
        <p:nvSpPr>
          <p:cNvPr id="23" name="Овал 22"/>
          <p:cNvSpPr/>
          <p:nvPr/>
        </p:nvSpPr>
        <p:spPr>
          <a:xfrm>
            <a:off x="5940152" y="3501008"/>
            <a:ext cx="3096344" cy="11871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Анализ правописания и пунктуации</a:t>
            </a:r>
            <a:endParaRPr lang="ru-RU" dirty="0"/>
          </a:p>
        </p:txBody>
      </p:sp>
    </p:spTree>
    <p:extLst>
      <p:ext uri="{BB962C8B-B14F-4D97-AF65-F5344CB8AC3E}">
        <p14:creationId xmlns:p14="http://schemas.microsoft.com/office/powerpoint/2010/main" val="290811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9" grpId="0" animBg="1"/>
      <p:bldP spid="20" grpId="0" animBg="1"/>
      <p:bldP spid="21"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Типові освітні програми</a:t>
            </a:r>
            <a:endParaRPr lang="ru-RU" dirty="0"/>
          </a:p>
        </p:txBody>
      </p:sp>
      <p:sp>
        <p:nvSpPr>
          <p:cNvPr id="3" name="Объект 2"/>
          <p:cNvSpPr>
            <a:spLocks noGrp="1"/>
          </p:cNvSpPr>
          <p:nvPr>
            <p:ph idx="1"/>
          </p:nvPr>
        </p:nvSpPr>
        <p:spPr/>
        <p:txBody>
          <a:bodyPr/>
          <a:lstStyle/>
          <a:p>
            <a:r>
              <a:rPr lang="uk-UA" sz="3200" b="1" dirty="0">
                <a:solidFill>
                  <a:schemeClr val="tx1"/>
                </a:solidFill>
              </a:rPr>
              <a:t>«Про затвердження типової освітньої програми закладів освіти                             ІІ ступеня»  (від  20.04.2018 № 405)</a:t>
            </a:r>
            <a:endParaRPr lang="ru-RU" sz="3200" b="1" dirty="0">
              <a:solidFill>
                <a:schemeClr val="tx1"/>
              </a:solidFill>
            </a:endParaRPr>
          </a:p>
          <a:p>
            <a:r>
              <a:rPr lang="uk-UA" sz="3200" b="1" dirty="0">
                <a:solidFill>
                  <a:schemeClr val="tx1"/>
                </a:solidFill>
              </a:rPr>
              <a:t>«Про затвердження типової освітньої програми закладів освіти                             ІІІ ступеня» ( від 20.04.2018  №№ 406, 408).</a:t>
            </a:r>
            <a:endParaRPr lang="ru-RU" sz="3200" b="1" dirty="0">
              <a:solidFill>
                <a:schemeClr val="tx1"/>
              </a:solidFill>
            </a:endParaRPr>
          </a:p>
          <a:p>
            <a:endParaRPr lang="ru-RU" dirty="0"/>
          </a:p>
        </p:txBody>
      </p:sp>
    </p:spTree>
    <p:extLst>
      <p:ext uri="{BB962C8B-B14F-4D97-AF65-F5344CB8AC3E}">
        <p14:creationId xmlns:p14="http://schemas.microsoft.com/office/powerpoint/2010/main" val="14486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7787208" cy="835496"/>
          </a:xfrm>
        </p:spPr>
        <p:txBody>
          <a:bodyPr/>
          <a:lstStyle/>
          <a:p>
            <a:endParaRPr lang="ru-RU" dirty="0"/>
          </a:p>
        </p:txBody>
      </p:sp>
      <p:sp>
        <p:nvSpPr>
          <p:cNvPr id="3" name="Объект 2"/>
          <p:cNvSpPr>
            <a:spLocks noGrp="1"/>
          </p:cNvSpPr>
          <p:nvPr>
            <p:ph idx="1"/>
          </p:nvPr>
        </p:nvSpPr>
        <p:spPr/>
        <p:txBody>
          <a:bodyPr>
            <a:normAutofit lnSpcReduction="10000"/>
          </a:bodyPr>
          <a:lstStyle/>
          <a:p>
            <a:r>
              <a:rPr lang="uk-UA" b="1" dirty="0">
                <a:solidFill>
                  <a:schemeClr val="tx1"/>
                </a:solidFill>
              </a:rPr>
              <a:t>На роботу з вдосконалення орфографічних і пунктуаційних навичок у програмі не виділяються окремі години: вона включена в системну роботу над текстом і реалізується за допомогою пояснення орфограм і </a:t>
            </a:r>
            <a:r>
              <a:rPr lang="uk-UA" b="1" dirty="0" smtClean="0">
                <a:solidFill>
                  <a:schemeClr val="tx1"/>
                </a:solidFill>
              </a:rPr>
              <a:t>пунктограм</a:t>
            </a:r>
            <a:r>
              <a:rPr lang="uk-UA" b="1" dirty="0">
                <a:solidFill>
                  <a:schemeClr val="tx1"/>
                </a:solidFill>
              </a:rPr>
              <a:t>, їхнього розподілення, аналізу у ході виконання практичних вправ.  </a:t>
            </a:r>
            <a:endParaRPr lang="ru-RU" b="1" dirty="0">
              <a:solidFill>
                <a:schemeClr val="tx1"/>
              </a:solidFill>
            </a:endParaRPr>
          </a:p>
          <a:p>
            <a:r>
              <a:rPr lang="ru-RU" b="1" dirty="0">
                <a:solidFill>
                  <a:schemeClr val="tx1"/>
                </a:solidFill>
              </a:rPr>
              <a:t>Работа по формированию речевой компетентности проводится на каждом уроке. Однако учитель может выделять для этой работы отдельные уроки (конспектирование устного высказывания, ведение дискуссии, написание эссе и </a:t>
            </a:r>
            <a:r>
              <a:rPr lang="ru-RU" b="1" dirty="0" err="1">
                <a:solidFill>
                  <a:schemeClr val="tx1"/>
                </a:solidFill>
              </a:rPr>
              <a:t>др</a:t>
            </a:r>
            <a:r>
              <a:rPr lang="ru-RU" b="1" dirty="0">
                <a:solidFill>
                  <a:schemeClr val="tx1"/>
                </a:solidFill>
              </a:rPr>
              <a:t>)</a:t>
            </a:r>
          </a:p>
          <a:p>
            <a:endParaRPr lang="ru-RU" dirty="0"/>
          </a:p>
        </p:txBody>
      </p:sp>
    </p:spTree>
    <p:extLst>
      <p:ext uri="{BB962C8B-B14F-4D97-AF65-F5344CB8AC3E}">
        <p14:creationId xmlns:p14="http://schemas.microsoft.com/office/powerpoint/2010/main" val="2781245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uk-UA" b="1" dirty="0">
                <a:solidFill>
                  <a:schemeClr val="tx1"/>
                </a:solidFill>
              </a:rPr>
              <a:t>Твори, рекомендовані до вивчення, відбиралися з урахуванням близької сучасним учням проблематики, їх культурологічної і художньо-естетичної цінності.   Твори російської літератури  представлені в програмі на основі історико-літературного принципу, однак учитель може аналізувати пропоновані твори в тому порядку, який співвідноситься з завданнями певної теми інтегрованого курсу російської мови і літератури. Самостійність вчителів і учнів у виборі творів не обмежується (у програмі надаються їх варіанти). Учитель також може запропонувати учням для читання і аналізу твори, що не входить в програму. Розподіл годин у програмі, в тому числі і на текстуальне вивчення творів, є орієнтовним</a:t>
            </a:r>
            <a:r>
              <a:rPr lang="uk-UA" dirty="0"/>
              <a:t>.  </a:t>
            </a:r>
            <a:endParaRPr lang="ru-RU" dirty="0"/>
          </a:p>
          <a:p>
            <a:endParaRPr lang="ru-RU" dirty="0"/>
          </a:p>
        </p:txBody>
      </p:sp>
    </p:spTree>
    <p:extLst>
      <p:ext uri="{BB962C8B-B14F-4D97-AF65-F5344CB8AC3E}">
        <p14:creationId xmlns:p14="http://schemas.microsoft.com/office/powerpoint/2010/main" val="1347919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b="1" dirty="0">
                <a:solidFill>
                  <a:schemeClr val="tx1"/>
                </a:solidFill>
              </a:rPr>
              <a:t>Прийоми, методи та форми роботи визначаються зазначеними вище завданнями курсу і його змістом. Зростає роль різноманітних видів самостійної роботи, таких, як складання плану, тез, конспекту, підготовка реферату, доповіді, створення анотацій, рецензій, самостійний аналіз тексту, цілеспрямовані виписки, аналітичне повідомлення на основі самостійного вивчення тексту (за планом, запропонованим вчителем, а потім за власним планом), творчі роботи в жанрі есе тощо</a:t>
            </a:r>
            <a:endParaRPr lang="ru-RU" b="1" dirty="0">
              <a:solidFill>
                <a:schemeClr val="tx1"/>
              </a:solidFill>
            </a:endParaRPr>
          </a:p>
          <a:p>
            <a:endParaRPr lang="ru-RU" dirty="0"/>
          </a:p>
        </p:txBody>
      </p:sp>
    </p:spTree>
    <p:extLst>
      <p:ext uri="{BB962C8B-B14F-4D97-AF65-F5344CB8AC3E}">
        <p14:creationId xmlns:p14="http://schemas.microsoft.com/office/powerpoint/2010/main" val="1510746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692696"/>
            <a:ext cx="8291264" cy="5433467"/>
          </a:xfrm>
        </p:spPr>
        <p:txBody>
          <a:bodyPr/>
          <a:lstStyle/>
          <a:p>
            <a:r>
              <a:rPr lang="ru-RU" b="1" dirty="0">
                <a:solidFill>
                  <a:schemeClr val="tx1"/>
                </a:solidFill>
              </a:rPr>
              <a:t>Особое внимание должно уделяться совершенствованию различных типов чтения.    Наиболее эффективные формы работы: </a:t>
            </a:r>
            <a:endParaRPr lang="ru-RU" b="1" dirty="0" smtClean="0">
              <a:solidFill>
                <a:schemeClr val="tx1"/>
              </a:solidFill>
            </a:endParaRPr>
          </a:p>
          <a:p>
            <a:r>
              <a:rPr lang="ru-RU" b="1" dirty="0" smtClean="0">
                <a:solidFill>
                  <a:schemeClr val="tx1"/>
                </a:solidFill>
              </a:rPr>
              <a:t> </a:t>
            </a:r>
            <a:r>
              <a:rPr lang="ru-RU" b="1" dirty="0">
                <a:solidFill>
                  <a:schemeClr val="tx1"/>
                </a:solidFill>
              </a:rPr>
              <a:t>Учебный диалог </a:t>
            </a:r>
            <a:endParaRPr lang="ru-RU" b="1" dirty="0" smtClean="0">
              <a:solidFill>
                <a:schemeClr val="tx1"/>
              </a:solidFill>
            </a:endParaRPr>
          </a:p>
          <a:p>
            <a:r>
              <a:rPr lang="ru-RU" b="1" dirty="0" smtClean="0">
                <a:solidFill>
                  <a:schemeClr val="tx1"/>
                </a:solidFill>
              </a:rPr>
              <a:t> </a:t>
            </a:r>
            <a:r>
              <a:rPr lang="ru-RU" b="1" dirty="0">
                <a:solidFill>
                  <a:schemeClr val="tx1"/>
                </a:solidFill>
              </a:rPr>
              <a:t>Ситуативный диалог </a:t>
            </a:r>
            <a:endParaRPr lang="ru-RU" b="1" dirty="0" smtClean="0">
              <a:solidFill>
                <a:schemeClr val="tx1"/>
              </a:solidFill>
            </a:endParaRPr>
          </a:p>
          <a:p>
            <a:r>
              <a:rPr lang="ru-RU" b="1" dirty="0" smtClean="0">
                <a:solidFill>
                  <a:schemeClr val="tx1"/>
                </a:solidFill>
              </a:rPr>
              <a:t> </a:t>
            </a:r>
            <a:r>
              <a:rPr lang="ru-RU" b="1" dirty="0">
                <a:solidFill>
                  <a:schemeClr val="tx1"/>
                </a:solidFill>
              </a:rPr>
              <a:t>Развернутые устные ответы на вопросы </a:t>
            </a:r>
            <a:endParaRPr lang="ru-RU" b="1" dirty="0" smtClean="0">
              <a:solidFill>
                <a:schemeClr val="tx1"/>
              </a:solidFill>
            </a:endParaRPr>
          </a:p>
          <a:p>
            <a:r>
              <a:rPr lang="ru-RU" b="1" dirty="0" smtClean="0">
                <a:solidFill>
                  <a:schemeClr val="tx1"/>
                </a:solidFill>
              </a:rPr>
              <a:t> </a:t>
            </a:r>
            <a:r>
              <a:rPr lang="ru-RU" b="1" dirty="0">
                <a:solidFill>
                  <a:schemeClr val="tx1"/>
                </a:solidFill>
              </a:rPr>
              <a:t>Выступления учащихся </a:t>
            </a:r>
            <a:endParaRPr lang="ru-RU" b="1" dirty="0" smtClean="0">
              <a:solidFill>
                <a:schemeClr val="tx1"/>
              </a:solidFill>
            </a:endParaRPr>
          </a:p>
          <a:p>
            <a:r>
              <a:rPr lang="ru-RU" b="1" dirty="0" smtClean="0">
                <a:solidFill>
                  <a:schemeClr val="tx1"/>
                </a:solidFill>
              </a:rPr>
              <a:t> </a:t>
            </a:r>
            <a:r>
              <a:rPr lang="ru-RU" b="1" dirty="0">
                <a:solidFill>
                  <a:schemeClr val="tx1"/>
                </a:solidFill>
              </a:rPr>
              <a:t>эссе</a:t>
            </a:r>
          </a:p>
          <a:p>
            <a:endParaRPr lang="ru-RU" dirty="0"/>
          </a:p>
        </p:txBody>
      </p:sp>
    </p:spTree>
    <p:extLst>
      <p:ext uri="{BB962C8B-B14F-4D97-AF65-F5344CB8AC3E}">
        <p14:creationId xmlns:p14="http://schemas.microsoft.com/office/powerpoint/2010/main" val="1936330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836712"/>
            <a:ext cx="8219256" cy="5289451"/>
          </a:xfrm>
        </p:spPr>
        <p:txBody>
          <a:bodyPr/>
          <a:lstStyle/>
          <a:p>
            <a:r>
              <a:rPr lang="ru-RU" b="1" dirty="0">
                <a:solidFill>
                  <a:schemeClr val="tx1"/>
                </a:solidFill>
              </a:rPr>
              <a:t>Важное место в процессе обучения занимает самостоятельная работа учащихся; </a:t>
            </a:r>
            <a:endParaRPr lang="ru-RU" b="1" dirty="0" smtClean="0">
              <a:solidFill>
                <a:schemeClr val="tx1"/>
              </a:solidFill>
            </a:endParaRPr>
          </a:p>
          <a:p>
            <a:r>
              <a:rPr lang="ru-RU" b="1" dirty="0" smtClean="0">
                <a:solidFill>
                  <a:schemeClr val="tx1"/>
                </a:solidFill>
              </a:rPr>
              <a:t> </a:t>
            </a:r>
            <a:r>
              <a:rPr lang="ru-RU" b="1" dirty="0">
                <a:solidFill>
                  <a:schemeClr val="tx1"/>
                </a:solidFill>
              </a:rPr>
              <a:t>Составление плана, тезисов, конспекта, аннотации, рецензии </a:t>
            </a:r>
            <a:endParaRPr lang="ru-RU" b="1" dirty="0" smtClean="0">
              <a:solidFill>
                <a:schemeClr val="tx1"/>
              </a:solidFill>
            </a:endParaRPr>
          </a:p>
          <a:p>
            <a:r>
              <a:rPr lang="ru-RU" b="1" dirty="0" smtClean="0">
                <a:solidFill>
                  <a:schemeClr val="tx1"/>
                </a:solidFill>
              </a:rPr>
              <a:t> </a:t>
            </a:r>
            <a:r>
              <a:rPr lang="ru-RU" b="1" dirty="0">
                <a:solidFill>
                  <a:schemeClr val="tx1"/>
                </a:solidFill>
              </a:rPr>
              <a:t>Самостоятельный анализ текста </a:t>
            </a:r>
            <a:endParaRPr lang="ru-RU" b="1" dirty="0" smtClean="0">
              <a:solidFill>
                <a:schemeClr val="tx1"/>
              </a:solidFill>
            </a:endParaRPr>
          </a:p>
          <a:p>
            <a:r>
              <a:rPr lang="ru-RU" b="1" dirty="0" smtClean="0">
                <a:solidFill>
                  <a:schemeClr val="tx1"/>
                </a:solidFill>
              </a:rPr>
              <a:t> </a:t>
            </a:r>
            <a:r>
              <a:rPr lang="ru-RU" b="1" dirty="0">
                <a:solidFill>
                  <a:schemeClr val="tx1"/>
                </a:solidFill>
              </a:rPr>
              <a:t>Целенаправленные выписки </a:t>
            </a:r>
            <a:endParaRPr lang="ru-RU" b="1" dirty="0" smtClean="0">
              <a:solidFill>
                <a:schemeClr val="tx1"/>
              </a:solidFill>
            </a:endParaRPr>
          </a:p>
          <a:p>
            <a:r>
              <a:rPr lang="ru-RU" b="1" dirty="0" smtClean="0">
                <a:solidFill>
                  <a:schemeClr val="tx1"/>
                </a:solidFill>
              </a:rPr>
              <a:t> </a:t>
            </a:r>
            <a:r>
              <a:rPr lang="ru-RU" b="1" dirty="0">
                <a:solidFill>
                  <a:schemeClr val="tx1"/>
                </a:solidFill>
              </a:rPr>
              <a:t>Творческие работы в жанре эссе и т.д.</a:t>
            </a:r>
          </a:p>
          <a:p>
            <a:endParaRPr lang="ru-RU" dirty="0"/>
          </a:p>
        </p:txBody>
      </p:sp>
    </p:spTree>
    <p:extLst>
      <p:ext uri="{BB962C8B-B14F-4D97-AF65-F5344CB8AC3E}">
        <p14:creationId xmlns:p14="http://schemas.microsoft.com/office/powerpoint/2010/main" val="2858110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1052736"/>
            <a:ext cx="8219256" cy="5073427"/>
          </a:xfrm>
        </p:spPr>
        <p:txBody>
          <a:bodyPr>
            <a:normAutofit lnSpcReduction="10000"/>
          </a:bodyPr>
          <a:lstStyle/>
          <a:p>
            <a:r>
              <a:rPr lang="ru-RU" b="1" dirty="0">
                <a:solidFill>
                  <a:schemeClr val="tx2"/>
                </a:solidFill>
              </a:rPr>
              <a:t>Каким образом представлены литературные тексты в учебнике? </a:t>
            </a:r>
          </a:p>
          <a:p>
            <a:r>
              <a:rPr lang="ru-RU" b="1" dirty="0">
                <a:solidFill>
                  <a:schemeClr val="tx1"/>
                </a:solidFill>
              </a:rPr>
              <a:t>  Прежде всего ключевыми эпизодами произведения. Этот выбор мотивирован не только экономией учебного времени, учетом реальной учебной ситуации, но и современными образовательными технологиями, позволяющими прочитать художественное произведение в электронном виде, подбирая к ним иллюстрации, готовя обзоры языковых и литературных сайтов, создавая тематические презентации, работая над коллективным проектом, публикуя собственные тексты в социальных сетях</a:t>
            </a:r>
          </a:p>
          <a:p>
            <a:endParaRPr lang="ru-RU" dirty="0"/>
          </a:p>
        </p:txBody>
      </p:sp>
    </p:spTree>
    <p:extLst>
      <p:ext uri="{BB962C8B-B14F-4D97-AF65-F5344CB8AC3E}">
        <p14:creationId xmlns:p14="http://schemas.microsoft.com/office/powerpoint/2010/main" val="5848152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Татьяна\Desktop\всесвітня літер.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620688"/>
            <a:ext cx="3793573" cy="53977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69532" y="1916832"/>
            <a:ext cx="4032448" cy="2031325"/>
          </a:xfrm>
          <a:prstGeom prst="rect">
            <a:avLst/>
          </a:prstGeom>
          <a:noFill/>
        </p:spPr>
        <p:txBody>
          <a:bodyPr wrap="square" rtlCol="0">
            <a:spAutoFit/>
          </a:bodyPr>
          <a:lstStyle/>
          <a:p>
            <a:r>
              <a:rPr lang="ru-RU" dirty="0" err="1" smtClean="0"/>
              <a:t>Програми</a:t>
            </a:r>
            <a:r>
              <a:rPr lang="ru-RU" dirty="0" smtClean="0"/>
              <a:t> та кале</a:t>
            </a:r>
            <a:r>
              <a:rPr lang="uk-UA" dirty="0" err="1" smtClean="0"/>
              <a:t>ндарне</a:t>
            </a:r>
            <a:r>
              <a:rPr lang="uk-UA" dirty="0" smtClean="0"/>
              <a:t> планування з зарубіжної літератури, інтегрованого курсу «Російська мова та література» для 10 класу. </a:t>
            </a:r>
          </a:p>
          <a:p>
            <a:r>
              <a:rPr lang="uk-UA" dirty="0" smtClean="0"/>
              <a:t>Журнал «Всесвітня література в сучасній школі». − № 7. − 2018 </a:t>
            </a:r>
            <a:endParaRPr lang="ru-RU" dirty="0"/>
          </a:p>
        </p:txBody>
      </p:sp>
    </p:spTree>
    <p:extLst>
      <p:ext uri="{BB962C8B-B14F-4D97-AF65-F5344CB8AC3E}">
        <p14:creationId xmlns:p14="http://schemas.microsoft.com/office/powerpoint/2010/main" val="1175386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Оцінювання</a:t>
            </a:r>
            <a:endParaRPr lang="ru-RU" dirty="0"/>
          </a:p>
        </p:txBody>
      </p:sp>
      <p:sp>
        <p:nvSpPr>
          <p:cNvPr id="3" name="Объект 2"/>
          <p:cNvSpPr>
            <a:spLocks noGrp="1"/>
          </p:cNvSpPr>
          <p:nvPr>
            <p:ph idx="1"/>
          </p:nvPr>
        </p:nvSpPr>
        <p:spPr/>
        <p:txBody>
          <a:bodyPr>
            <a:normAutofit lnSpcReduction="10000"/>
          </a:bodyPr>
          <a:lstStyle/>
          <a:p>
            <a:pPr algn="just"/>
            <a:r>
              <a:rPr lang="uk-UA" b="1" dirty="0">
                <a:solidFill>
                  <a:schemeClr val="tx1"/>
                </a:solidFill>
              </a:rPr>
              <a:t>Оцінювання в 5-9 класах  здійснюється відповідно до Критеріїв  оцінювання навчальних досягнень учнів з мов національних меншин, що  розміщені на офіційному веб-сайті Міністерства освіти і науки України (лист МОН України від 30.08.2013  № 1/9–592 «Методичні рекомендації щодо оцінювання  результатів навчання російської мови та інших мов національних меншин для використання в загальноосвітніх навчальних закладах, де навчаються рідною мовою або вивчають її</a:t>
            </a:r>
            <a:r>
              <a:rPr lang="uk-UA" b="1" dirty="0" smtClean="0">
                <a:solidFill>
                  <a:schemeClr val="tx1"/>
                </a:solidFill>
              </a:rPr>
              <a:t>».</a:t>
            </a:r>
          </a:p>
          <a:p>
            <a:pPr algn="just"/>
            <a:r>
              <a:rPr lang="uk-UA" b="1" dirty="0" smtClean="0">
                <a:solidFill>
                  <a:schemeClr val="tx1"/>
                </a:solidFill>
              </a:rPr>
              <a:t>Для 10-11 класів </a:t>
            </a:r>
            <a:r>
              <a:rPr lang="uk-UA" b="1" smtClean="0">
                <a:solidFill>
                  <a:schemeClr val="tx1"/>
                </a:solidFill>
              </a:rPr>
              <a:t>критерії оновлюються</a:t>
            </a:r>
            <a:endParaRPr lang="ru-RU" b="1" dirty="0">
              <a:solidFill>
                <a:schemeClr val="tx1"/>
              </a:solidFill>
            </a:endParaRPr>
          </a:p>
          <a:p>
            <a:endParaRPr lang="ru-RU" dirty="0"/>
          </a:p>
        </p:txBody>
      </p:sp>
    </p:spTree>
    <p:extLst>
      <p:ext uri="{BB962C8B-B14F-4D97-AF65-F5344CB8AC3E}">
        <p14:creationId xmlns:p14="http://schemas.microsoft.com/office/powerpoint/2010/main" val="1221623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uk-UA" sz="3200" b="1" dirty="0">
                <a:solidFill>
                  <a:schemeClr val="tx1"/>
                </a:solidFill>
              </a:rPr>
              <a:t>У школах (класах) з поглибленим вивченням окремих предметів мовою навчання може бути мова корінного народу, національної меншини чи така мова може вивчатися як окремий предмет</a:t>
            </a:r>
            <a:endParaRPr lang="ru-RU" sz="3200" b="1" dirty="0">
              <a:solidFill>
                <a:schemeClr val="tx1"/>
              </a:solidFill>
            </a:endParaRPr>
          </a:p>
        </p:txBody>
      </p:sp>
    </p:spTree>
    <p:extLst>
      <p:ext uri="{BB962C8B-B14F-4D97-AF65-F5344CB8AC3E}">
        <p14:creationId xmlns:p14="http://schemas.microsoft.com/office/powerpoint/2010/main" val="150770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Освітня програма</a:t>
            </a:r>
            <a:endParaRPr lang="ru-RU" dirty="0"/>
          </a:p>
        </p:txBody>
      </p:sp>
      <p:sp>
        <p:nvSpPr>
          <p:cNvPr id="3" name="Объект 2"/>
          <p:cNvSpPr>
            <a:spLocks noGrp="1"/>
          </p:cNvSpPr>
          <p:nvPr>
            <p:ph idx="1"/>
          </p:nvPr>
        </p:nvSpPr>
        <p:spPr/>
        <p:txBody>
          <a:bodyPr/>
          <a:lstStyle/>
          <a:p>
            <a:r>
              <a:rPr lang="uk-UA" sz="2800" b="1" dirty="0" smtClean="0">
                <a:solidFill>
                  <a:schemeClr val="tx1"/>
                </a:solidFill>
              </a:rPr>
              <a:t>Відповідно </a:t>
            </a:r>
            <a:r>
              <a:rPr lang="uk-UA" sz="2800" b="1" dirty="0">
                <a:solidFill>
                  <a:schemeClr val="tx1"/>
                </a:solidFill>
              </a:rPr>
              <a:t>до статті 33 Закону України «Про освіту» заклади освіти можуть використовувати в роботі інші освітні програми, розроблені ними або науковими установами, іншими суб’єктами освітньої діяльності. Затвердження таких освітніх програм  належить до компетенції Державної служби якості освіти.</a:t>
            </a:r>
            <a:endParaRPr lang="ru-RU" sz="2800" b="1" dirty="0">
              <a:solidFill>
                <a:schemeClr val="tx1"/>
              </a:solidFill>
            </a:endParaRPr>
          </a:p>
          <a:p>
            <a:endParaRPr lang="ru-RU" dirty="0"/>
          </a:p>
        </p:txBody>
      </p:sp>
    </p:spTree>
    <p:extLst>
      <p:ext uri="{BB962C8B-B14F-4D97-AF65-F5344CB8AC3E}">
        <p14:creationId xmlns:p14="http://schemas.microsoft.com/office/powerpoint/2010/main" val="107959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003232" cy="1411560"/>
          </a:xfrm>
        </p:spPr>
        <p:txBody>
          <a:bodyPr/>
          <a:lstStyle/>
          <a:p>
            <a:r>
              <a:rPr lang="uk-UA" dirty="0" smtClean="0"/>
              <a:t>Типові навчальні програми</a:t>
            </a:r>
            <a:endParaRPr lang="ru-RU" dirty="0"/>
          </a:p>
        </p:txBody>
      </p:sp>
      <p:sp>
        <p:nvSpPr>
          <p:cNvPr id="3" name="Объект 2"/>
          <p:cNvSpPr>
            <a:spLocks noGrp="1"/>
          </p:cNvSpPr>
          <p:nvPr>
            <p:ph idx="1"/>
          </p:nvPr>
        </p:nvSpPr>
        <p:spPr/>
        <p:txBody>
          <a:bodyPr/>
          <a:lstStyle/>
          <a:p>
            <a:r>
              <a:rPr lang="uk-UA" sz="3600" b="1" dirty="0" smtClean="0">
                <a:solidFill>
                  <a:schemeClr val="tx1"/>
                </a:solidFill>
              </a:rPr>
              <a:t>У 5 – 9 класах працюють за </a:t>
            </a:r>
            <a:r>
              <a:rPr lang="uk-UA" sz="3600" b="1" dirty="0">
                <a:solidFill>
                  <a:schemeClr val="tx1"/>
                </a:solidFill>
              </a:rPr>
              <a:t>типовими навчальними програмами, затвердженими наказом Міністерства освіти і науки України від 07.06.2017 № 804; у 10-11 класах – за наказом МОН від 23.10 2017 № 1407. </a:t>
            </a:r>
            <a:endParaRPr lang="ru-RU" sz="3600" b="1" dirty="0">
              <a:solidFill>
                <a:schemeClr val="tx1"/>
              </a:solidFill>
            </a:endParaRPr>
          </a:p>
          <a:p>
            <a:endParaRPr lang="ru-RU" dirty="0"/>
          </a:p>
        </p:txBody>
      </p:sp>
    </p:spTree>
    <p:extLst>
      <p:ext uri="{BB962C8B-B14F-4D97-AF65-F5344CB8AC3E}">
        <p14:creationId xmlns:p14="http://schemas.microsoft.com/office/powerpoint/2010/main" val="4205997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b="1" dirty="0">
                <a:solidFill>
                  <a:srgbClr val="FF0000"/>
                </a:solidFill>
              </a:rPr>
              <a:t>Тексти навчальних програм розміщено на офіційному веб-сайті Міністерства: </a:t>
            </a:r>
            <a:r>
              <a:rPr lang="uk-UA" b="1" u="sng" dirty="0">
                <a:solidFill>
                  <a:srgbClr val="FF0000"/>
                </a:solidFill>
                <a:hlinkClick r:id="rId2"/>
              </a:rPr>
              <a:t>https://mon.gov.ua/ua/osvita/zagalna-serednya-osvita/navchalni-programi/navchalni-programi-dlya-10-11-klasiv</a:t>
            </a:r>
            <a:r>
              <a:rPr lang="uk-UA" b="1" dirty="0">
                <a:solidFill>
                  <a:srgbClr val="FF0000"/>
                </a:solidFill>
              </a:rPr>
              <a:t>. </a:t>
            </a:r>
            <a:endParaRPr lang="ru-RU" b="1" dirty="0">
              <a:solidFill>
                <a:srgbClr val="FF0000"/>
              </a:solidFill>
            </a:endParaRPr>
          </a:p>
          <a:p>
            <a:r>
              <a:rPr lang="uk-UA" b="1" i="1" dirty="0" err="1" smtClean="0">
                <a:solidFill>
                  <a:schemeClr val="tx1"/>
                </a:solidFill>
              </a:rPr>
              <a:t>компетентнісний</a:t>
            </a:r>
            <a:r>
              <a:rPr lang="uk-UA" b="1" i="1" dirty="0" smtClean="0">
                <a:solidFill>
                  <a:schemeClr val="tx1"/>
                </a:solidFill>
              </a:rPr>
              <a:t> підхід</a:t>
            </a:r>
          </a:p>
          <a:p>
            <a:r>
              <a:rPr lang="uk-UA" dirty="0" smtClean="0">
                <a:solidFill>
                  <a:schemeClr val="tx1"/>
                </a:solidFill>
              </a:rPr>
              <a:t> головні завдання </a:t>
            </a:r>
            <a:r>
              <a:rPr lang="uk-UA" dirty="0">
                <a:solidFill>
                  <a:schemeClr val="tx1"/>
                </a:solidFill>
              </a:rPr>
              <a:t>мають стати досягнення результатів у формуванні </a:t>
            </a:r>
            <a:r>
              <a:rPr lang="uk-UA" b="1" i="1" dirty="0">
                <a:solidFill>
                  <a:schemeClr val="tx1"/>
                </a:solidFill>
              </a:rPr>
              <a:t>ключових</a:t>
            </a:r>
            <a:r>
              <a:rPr lang="uk-UA" i="1" dirty="0">
                <a:solidFill>
                  <a:schemeClr val="tx1"/>
                </a:solidFill>
              </a:rPr>
              <a:t> і </a:t>
            </a:r>
            <a:r>
              <a:rPr lang="uk-UA" b="1" i="1" dirty="0">
                <a:solidFill>
                  <a:schemeClr val="tx1"/>
                </a:solidFill>
              </a:rPr>
              <a:t>предметних</a:t>
            </a:r>
            <a:r>
              <a:rPr lang="uk-UA" i="1" dirty="0">
                <a:solidFill>
                  <a:schemeClr val="tx1"/>
                </a:solidFill>
              </a:rPr>
              <a:t>,</a:t>
            </a:r>
            <a:r>
              <a:rPr lang="uk-UA" dirty="0">
                <a:solidFill>
                  <a:schemeClr val="tx1"/>
                </a:solidFill>
              </a:rPr>
              <a:t> філологічних (у старших класах на профільному рівні) </a:t>
            </a:r>
            <a:r>
              <a:rPr lang="uk-UA" b="1" i="1" dirty="0" smtClean="0">
                <a:solidFill>
                  <a:schemeClr val="tx1"/>
                </a:solidFill>
              </a:rPr>
              <a:t>компетентностей</a:t>
            </a:r>
            <a:endParaRPr lang="ru-RU" dirty="0">
              <a:solidFill>
                <a:schemeClr val="tx1"/>
              </a:solidFill>
            </a:endParaRPr>
          </a:p>
        </p:txBody>
      </p:sp>
    </p:spTree>
    <p:extLst>
      <p:ext uri="{BB962C8B-B14F-4D97-AF65-F5344CB8AC3E}">
        <p14:creationId xmlns:p14="http://schemas.microsoft.com/office/powerpoint/2010/main" val="4063419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Зарубіжна</a:t>
            </a:r>
            <a:r>
              <a:rPr lang="ru-RU" dirty="0" smtClean="0"/>
              <a:t> </a:t>
            </a:r>
            <a:r>
              <a:rPr lang="ru-RU" dirty="0" err="1" smtClean="0"/>
              <a:t>література</a:t>
            </a:r>
            <a:endParaRPr lang="ru-RU" dirty="0"/>
          </a:p>
        </p:txBody>
      </p:sp>
      <p:sp>
        <p:nvSpPr>
          <p:cNvPr id="3" name="Объект 2"/>
          <p:cNvSpPr>
            <a:spLocks noGrp="1"/>
          </p:cNvSpPr>
          <p:nvPr>
            <p:ph idx="1"/>
          </p:nvPr>
        </p:nvSpPr>
        <p:spPr/>
        <p:txBody>
          <a:bodyPr>
            <a:normAutofit fontScale="85000" lnSpcReduction="10000"/>
          </a:bodyPr>
          <a:lstStyle/>
          <a:p>
            <a:r>
              <a:rPr lang="ru-RU" b="1" dirty="0">
                <a:solidFill>
                  <a:schemeClr val="tx1"/>
                </a:solidFill>
              </a:rPr>
              <a:t>У 2018-2019 </a:t>
            </a:r>
            <a:r>
              <a:rPr lang="ru-RU" b="1" dirty="0" err="1">
                <a:solidFill>
                  <a:schemeClr val="tx1"/>
                </a:solidFill>
              </a:rPr>
              <a:t>навчальному</a:t>
            </a:r>
            <a:r>
              <a:rPr lang="ru-RU" b="1" dirty="0">
                <a:solidFill>
                  <a:schemeClr val="tx1"/>
                </a:solidFill>
              </a:rPr>
              <a:t> </a:t>
            </a:r>
            <a:r>
              <a:rPr lang="ru-RU" b="1" dirty="0" err="1">
                <a:solidFill>
                  <a:schemeClr val="tx1"/>
                </a:solidFill>
              </a:rPr>
              <a:t>році</a:t>
            </a:r>
            <a:r>
              <a:rPr lang="ru-RU" b="1" dirty="0">
                <a:solidFill>
                  <a:schemeClr val="tx1"/>
                </a:solidFill>
              </a:rPr>
              <a:t> </a:t>
            </a:r>
            <a:r>
              <a:rPr lang="ru-RU" b="1" dirty="0" err="1">
                <a:solidFill>
                  <a:schemeClr val="tx1"/>
                </a:solidFill>
              </a:rPr>
              <a:t>вивчення</a:t>
            </a:r>
            <a:r>
              <a:rPr lang="ru-RU" b="1" dirty="0">
                <a:solidFill>
                  <a:schemeClr val="tx1"/>
                </a:solidFill>
              </a:rPr>
              <a:t>   </a:t>
            </a:r>
            <a:r>
              <a:rPr lang="ru-RU" b="1" dirty="0" err="1">
                <a:solidFill>
                  <a:schemeClr val="tx1"/>
                </a:solidFill>
              </a:rPr>
              <a:t>зарубіжної</a:t>
            </a:r>
            <a:r>
              <a:rPr lang="ru-RU" b="1" dirty="0">
                <a:solidFill>
                  <a:schemeClr val="tx1"/>
                </a:solidFill>
              </a:rPr>
              <a:t> </a:t>
            </a:r>
            <a:r>
              <a:rPr lang="ru-RU" b="1" dirty="0" err="1">
                <a:solidFill>
                  <a:schemeClr val="tx1"/>
                </a:solidFill>
              </a:rPr>
              <a:t>літератури</a:t>
            </a:r>
            <a:r>
              <a:rPr lang="ru-RU" b="1" dirty="0">
                <a:solidFill>
                  <a:schemeClr val="tx1"/>
                </a:solidFill>
              </a:rPr>
              <a:t> в 5-9 </a:t>
            </a:r>
            <a:r>
              <a:rPr lang="ru-RU" b="1" dirty="0" err="1">
                <a:solidFill>
                  <a:schemeClr val="tx1"/>
                </a:solidFill>
              </a:rPr>
              <a:t>класах</a:t>
            </a:r>
            <a:r>
              <a:rPr lang="ru-RU" b="1" dirty="0">
                <a:solidFill>
                  <a:schemeClr val="tx1"/>
                </a:solidFill>
              </a:rPr>
              <a:t> </a:t>
            </a:r>
            <a:r>
              <a:rPr lang="ru-RU" b="1" dirty="0" err="1">
                <a:solidFill>
                  <a:schemeClr val="tx1"/>
                </a:solidFill>
              </a:rPr>
              <a:t>здійснюватиметься</a:t>
            </a:r>
            <a:r>
              <a:rPr lang="ru-RU" b="1" dirty="0">
                <a:solidFill>
                  <a:schemeClr val="tx1"/>
                </a:solidFill>
              </a:rPr>
              <a:t> за </a:t>
            </a:r>
            <a:r>
              <a:rPr lang="ru-RU" b="1" dirty="0" err="1">
                <a:solidFill>
                  <a:schemeClr val="tx1"/>
                </a:solidFill>
              </a:rPr>
              <a:t>програмою</a:t>
            </a:r>
            <a:r>
              <a:rPr lang="ru-RU" b="1" dirty="0">
                <a:solidFill>
                  <a:schemeClr val="tx1"/>
                </a:solidFill>
              </a:rPr>
              <a:t>: </a:t>
            </a:r>
            <a:r>
              <a:rPr lang="ru-RU" b="1" dirty="0" err="1">
                <a:solidFill>
                  <a:schemeClr val="tx1"/>
                </a:solidFill>
              </a:rPr>
              <a:t>Світова</a:t>
            </a:r>
            <a:r>
              <a:rPr lang="ru-RU" b="1" dirty="0">
                <a:solidFill>
                  <a:schemeClr val="tx1"/>
                </a:solidFill>
              </a:rPr>
              <a:t> </a:t>
            </a:r>
            <a:r>
              <a:rPr lang="ru-RU" b="1" dirty="0" err="1">
                <a:solidFill>
                  <a:schemeClr val="tx1"/>
                </a:solidFill>
              </a:rPr>
              <a:t>література</a:t>
            </a:r>
            <a:r>
              <a:rPr lang="ru-RU" b="1" dirty="0">
                <a:solidFill>
                  <a:schemeClr val="tx1"/>
                </a:solidFill>
              </a:rPr>
              <a:t>. 5–9 </a:t>
            </a:r>
            <a:r>
              <a:rPr lang="ru-RU" b="1" dirty="0" err="1">
                <a:solidFill>
                  <a:schemeClr val="tx1"/>
                </a:solidFill>
              </a:rPr>
              <a:t>класи</a:t>
            </a:r>
            <a:r>
              <a:rPr lang="ru-RU" b="1" dirty="0">
                <a:solidFill>
                  <a:schemeClr val="tx1"/>
                </a:solidFill>
              </a:rPr>
              <a:t>. </a:t>
            </a:r>
            <a:r>
              <a:rPr lang="ru-RU" b="1" dirty="0" err="1">
                <a:solidFill>
                  <a:schemeClr val="tx1"/>
                </a:solidFill>
              </a:rPr>
              <a:t>Програма</a:t>
            </a:r>
            <a:r>
              <a:rPr lang="ru-RU" b="1" dirty="0">
                <a:solidFill>
                  <a:schemeClr val="tx1"/>
                </a:solidFill>
              </a:rPr>
              <a:t> для </a:t>
            </a:r>
            <a:r>
              <a:rPr lang="ru-RU" b="1" dirty="0" err="1">
                <a:solidFill>
                  <a:schemeClr val="tx1"/>
                </a:solidFill>
              </a:rPr>
              <a:t>загальноосвітніх</a:t>
            </a:r>
            <a:r>
              <a:rPr lang="ru-RU" b="1" dirty="0">
                <a:solidFill>
                  <a:schemeClr val="tx1"/>
                </a:solidFill>
              </a:rPr>
              <a:t> </a:t>
            </a:r>
            <a:r>
              <a:rPr lang="ru-RU" b="1" dirty="0" err="1">
                <a:solidFill>
                  <a:schemeClr val="tx1"/>
                </a:solidFill>
              </a:rPr>
              <a:t>навчальних</a:t>
            </a:r>
            <a:r>
              <a:rPr lang="ru-RU" b="1" dirty="0">
                <a:solidFill>
                  <a:schemeClr val="tx1"/>
                </a:solidFill>
              </a:rPr>
              <a:t> </a:t>
            </a:r>
            <a:r>
              <a:rPr lang="ru-RU" b="1" dirty="0" err="1">
                <a:solidFill>
                  <a:schemeClr val="tx1"/>
                </a:solidFill>
              </a:rPr>
              <a:t>закладів</a:t>
            </a:r>
            <a:r>
              <a:rPr lang="ru-RU" b="1" dirty="0">
                <a:solidFill>
                  <a:schemeClr val="tx1"/>
                </a:solidFill>
              </a:rPr>
              <a:t>. - К.: </a:t>
            </a:r>
            <a:r>
              <a:rPr lang="ru-RU" b="1" dirty="0" err="1">
                <a:solidFill>
                  <a:schemeClr val="tx1"/>
                </a:solidFill>
              </a:rPr>
              <a:t>Видавничий</a:t>
            </a:r>
            <a:r>
              <a:rPr lang="ru-RU" b="1" dirty="0">
                <a:solidFill>
                  <a:schemeClr val="tx1"/>
                </a:solidFill>
              </a:rPr>
              <a:t> </a:t>
            </a:r>
            <a:r>
              <a:rPr lang="ru-RU" b="1" dirty="0" err="1">
                <a:solidFill>
                  <a:schemeClr val="tx1"/>
                </a:solidFill>
              </a:rPr>
              <a:t>дім</a:t>
            </a:r>
            <a:r>
              <a:rPr lang="ru-RU" b="1" dirty="0">
                <a:solidFill>
                  <a:schemeClr val="tx1"/>
                </a:solidFill>
              </a:rPr>
              <a:t> «</a:t>
            </a:r>
            <a:r>
              <a:rPr lang="ru-RU" b="1" dirty="0" err="1">
                <a:solidFill>
                  <a:schemeClr val="tx1"/>
                </a:solidFill>
              </a:rPr>
              <a:t>Освіта</a:t>
            </a:r>
            <a:r>
              <a:rPr lang="ru-RU" b="1" dirty="0">
                <a:solidFill>
                  <a:schemeClr val="tx1"/>
                </a:solidFill>
              </a:rPr>
              <a:t>», 2013  </a:t>
            </a:r>
            <a:r>
              <a:rPr lang="ru-RU" b="1" dirty="0" err="1">
                <a:solidFill>
                  <a:schemeClr val="tx1"/>
                </a:solidFill>
              </a:rPr>
              <a:t>зі</a:t>
            </a:r>
            <a:r>
              <a:rPr lang="ru-RU" b="1" dirty="0">
                <a:solidFill>
                  <a:schemeClr val="tx1"/>
                </a:solidFill>
              </a:rPr>
              <a:t> </a:t>
            </a:r>
            <a:r>
              <a:rPr lang="ru-RU" b="1" dirty="0" err="1">
                <a:solidFill>
                  <a:schemeClr val="tx1"/>
                </a:solidFill>
              </a:rPr>
              <a:t>змінами</a:t>
            </a:r>
            <a:r>
              <a:rPr lang="ru-RU" b="1" dirty="0">
                <a:solidFill>
                  <a:schemeClr val="tx1"/>
                </a:solidFill>
              </a:rPr>
              <a:t>,  </a:t>
            </a:r>
            <a:r>
              <a:rPr lang="ru-RU" b="1" dirty="0" err="1">
                <a:solidFill>
                  <a:schemeClr val="tx1"/>
                </a:solidFill>
              </a:rPr>
              <a:t>затвердженими</a:t>
            </a:r>
            <a:r>
              <a:rPr lang="ru-RU" b="1" dirty="0">
                <a:solidFill>
                  <a:schemeClr val="tx1"/>
                </a:solidFill>
              </a:rPr>
              <a:t> наказом  МОН </a:t>
            </a:r>
            <a:r>
              <a:rPr lang="ru-RU" b="1" dirty="0" err="1">
                <a:solidFill>
                  <a:schemeClr val="tx1"/>
                </a:solidFill>
              </a:rPr>
              <a:t>від</a:t>
            </a:r>
            <a:r>
              <a:rPr lang="ru-RU" b="1" dirty="0">
                <a:solidFill>
                  <a:schemeClr val="tx1"/>
                </a:solidFill>
              </a:rPr>
              <a:t> 07.06.2017 № 804  (</a:t>
            </a:r>
            <a:r>
              <a:rPr lang="ru-RU" b="1" dirty="0" err="1">
                <a:solidFill>
                  <a:schemeClr val="tx1"/>
                </a:solidFill>
              </a:rPr>
              <a:t>електронний</a:t>
            </a:r>
            <a:r>
              <a:rPr lang="ru-RU" b="1" dirty="0">
                <a:solidFill>
                  <a:schemeClr val="tx1"/>
                </a:solidFill>
              </a:rPr>
              <a:t> ресурс: </a:t>
            </a:r>
            <a:r>
              <a:rPr lang="de-DE" b="1" u="sng" dirty="0">
                <a:solidFill>
                  <a:schemeClr val="tx2"/>
                </a:solidFill>
              </a:rPr>
              <a:t>http://mon.gov.ua/activity/education/zagalnaserednya/navchalni-programi-5-9-klas-2017.html  </a:t>
            </a:r>
            <a:r>
              <a:rPr lang="de-DE" b="1" dirty="0"/>
              <a:t>).  </a:t>
            </a:r>
            <a:r>
              <a:rPr lang="ru-RU" b="1" dirty="0">
                <a:solidFill>
                  <a:schemeClr val="tx1"/>
                </a:solidFill>
              </a:rPr>
              <a:t>У 10 </a:t>
            </a:r>
            <a:r>
              <a:rPr lang="ru-RU" b="1" dirty="0" err="1">
                <a:solidFill>
                  <a:schemeClr val="tx1"/>
                </a:solidFill>
              </a:rPr>
              <a:t>класі</a:t>
            </a:r>
            <a:r>
              <a:rPr lang="ru-RU" b="1" dirty="0">
                <a:solidFill>
                  <a:schemeClr val="tx1"/>
                </a:solidFill>
              </a:rPr>
              <a:t> – за </a:t>
            </a:r>
            <a:r>
              <a:rPr lang="ru-RU" b="1" dirty="0" err="1">
                <a:solidFill>
                  <a:schemeClr val="tx1"/>
                </a:solidFill>
              </a:rPr>
              <a:t>новими</a:t>
            </a:r>
            <a:r>
              <a:rPr lang="ru-RU" b="1" dirty="0">
                <a:solidFill>
                  <a:schemeClr val="tx1"/>
                </a:solidFill>
              </a:rPr>
              <a:t> </a:t>
            </a:r>
            <a:r>
              <a:rPr lang="ru-RU" b="1" dirty="0" err="1">
                <a:solidFill>
                  <a:schemeClr val="tx1"/>
                </a:solidFill>
              </a:rPr>
              <a:t>навчальними</a:t>
            </a:r>
            <a:r>
              <a:rPr lang="ru-RU" b="1" dirty="0">
                <a:solidFill>
                  <a:schemeClr val="tx1"/>
                </a:solidFill>
              </a:rPr>
              <a:t> </a:t>
            </a:r>
            <a:r>
              <a:rPr lang="ru-RU" b="1" dirty="0" err="1">
                <a:solidFill>
                  <a:schemeClr val="tx1"/>
                </a:solidFill>
              </a:rPr>
              <a:t>програмами</a:t>
            </a:r>
            <a:r>
              <a:rPr lang="ru-RU" b="1" dirty="0">
                <a:solidFill>
                  <a:schemeClr val="tx1"/>
                </a:solidFill>
              </a:rPr>
              <a:t> (</a:t>
            </a:r>
            <a:r>
              <a:rPr lang="ru-RU" b="1" dirty="0" err="1">
                <a:solidFill>
                  <a:schemeClr val="tx1"/>
                </a:solidFill>
              </a:rPr>
              <a:t>рівень</a:t>
            </a:r>
            <a:r>
              <a:rPr lang="ru-RU" b="1" dirty="0">
                <a:solidFill>
                  <a:schemeClr val="tx1"/>
                </a:solidFill>
              </a:rPr>
              <a:t> стандарту та </a:t>
            </a:r>
            <a:r>
              <a:rPr lang="ru-RU" b="1" dirty="0" err="1">
                <a:solidFill>
                  <a:schemeClr val="tx1"/>
                </a:solidFill>
              </a:rPr>
              <a:t>профільний</a:t>
            </a:r>
            <a:r>
              <a:rPr lang="ru-RU" b="1" dirty="0">
                <a:solidFill>
                  <a:schemeClr val="tx1"/>
                </a:solidFill>
              </a:rPr>
              <a:t> </a:t>
            </a:r>
            <a:r>
              <a:rPr lang="ru-RU" b="1" dirty="0" err="1">
                <a:solidFill>
                  <a:schemeClr val="tx1"/>
                </a:solidFill>
              </a:rPr>
              <a:t>рівень</a:t>
            </a:r>
            <a:r>
              <a:rPr lang="ru-RU" b="1" dirty="0">
                <a:solidFill>
                  <a:schemeClr val="tx1"/>
                </a:solidFill>
              </a:rPr>
              <a:t>), </a:t>
            </a:r>
            <a:r>
              <a:rPr lang="ru-RU" b="1" dirty="0" err="1">
                <a:solidFill>
                  <a:schemeClr val="tx1"/>
                </a:solidFill>
              </a:rPr>
              <a:t>що</a:t>
            </a:r>
            <a:r>
              <a:rPr lang="ru-RU" b="1" dirty="0">
                <a:solidFill>
                  <a:schemeClr val="tx1"/>
                </a:solidFill>
              </a:rPr>
              <a:t> </a:t>
            </a:r>
            <a:r>
              <a:rPr lang="ru-RU" b="1" dirty="0" err="1">
                <a:solidFill>
                  <a:schemeClr val="tx1"/>
                </a:solidFill>
              </a:rPr>
              <a:t>затверджені</a:t>
            </a:r>
            <a:r>
              <a:rPr lang="ru-RU" b="1" dirty="0">
                <a:solidFill>
                  <a:schemeClr val="tx1"/>
                </a:solidFill>
              </a:rPr>
              <a:t> наказом МОН </a:t>
            </a:r>
            <a:r>
              <a:rPr lang="ru-RU" b="1" dirty="0" err="1">
                <a:solidFill>
                  <a:schemeClr val="tx1"/>
                </a:solidFill>
              </a:rPr>
              <a:t>України</a:t>
            </a:r>
            <a:r>
              <a:rPr lang="ru-RU" b="1" dirty="0">
                <a:solidFill>
                  <a:schemeClr val="tx1"/>
                </a:solidFill>
              </a:rPr>
              <a:t> </a:t>
            </a:r>
            <a:r>
              <a:rPr lang="ru-RU" b="1" dirty="0" err="1">
                <a:solidFill>
                  <a:schemeClr val="tx1"/>
                </a:solidFill>
              </a:rPr>
              <a:t>від</a:t>
            </a:r>
            <a:r>
              <a:rPr lang="ru-RU" b="1" dirty="0">
                <a:solidFill>
                  <a:schemeClr val="tx1"/>
                </a:solidFill>
              </a:rPr>
              <a:t> 23.10.2017 № 1407   У 11 </a:t>
            </a:r>
            <a:r>
              <a:rPr lang="ru-RU" b="1" dirty="0" err="1">
                <a:solidFill>
                  <a:schemeClr val="tx1"/>
                </a:solidFill>
              </a:rPr>
              <a:t>класі</a:t>
            </a:r>
            <a:r>
              <a:rPr lang="ru-RU" b="1" dirty="0">
                <a:solidFill>
                  <a:schemeClr val="tx1"/>
                </a:solidFill>
              </a:rPr>
              <a:t> - за </a:t>
            </a:r>
            <a:r>
              <a:rPr lang="ru-RU" b="1" dirty="0" err="1">
                <a:solidFill>
                  <a:schemeClr val="tx1"/>
                </a:solidFill>
              </a:rPr>
              <a:t>програмаю</a:t>
            </a:r>
            <a:r>
              <a:rPr lang="ru-RU" b="1" dirty="0">
                <a:solidFill>
                  <a:schemeClr val="tx1"/>
                </a:solidFill>
              </a:rPr>
              <a:t>, </a:t>
            </a:r>
            <a:r>
              <a:rPr lang="ru-RU" b="1" dirty="0" err="1">
                <a:solidFill>
                  <a:schemeClr val="tx1"/>
                </a:solidFill>
              </a:rPr>
              <a:t>затвердженою</a:t>
            </a:r>
            <a:r>
              <a:rPr lang="ru-RU" b="1" dirty="0">
                <a:solidFill>
                  <a:schemeClr val="tx1"/>
                </a:solidFill>
              </a:rPr>
              <a:t> наказом </a:t>
            </a:r>
            <a:r>
              <a:rPr lang="ru-RU" b="1" dirty="0" err="1">
                <a:solidFill>
                  <a:schemeClr val="tx1"/>
                </a:solidFill>
              </a:rPr>
              <a:t>Міністерства</a:t>
            </a:r>
            <a:r>
              <a:rPr lang="ru-RU" b="1" dirty="0">
                <a:solidFill>
                  <a:schemeClr val="tx1"/>
                </a:solidFill>
              </a:rPr>
              <a:t> </a:t>
            </a:r>
            <a:r>
              <a:rPr lang="ru-RU" b="1" dirty="0" err="1">
                <a:solidFill>
                  <a:schemeClr val="tx1"/>
                </a:solidFill>
              </a:rPr>
              <a:t>освіти</a:t>
            </a:r>
            <a:r>
              <a:rPr lang="ru-RU" b="1" dirty="0">
                <a:solidFill>
                  <a:schemeClr val="tx1"/>
                </a:solidFill>
              </a:rPr>
              <a:t> і науки  </a:t>
            </a:r>
            <a:r>
              <a:rPr lang="ru-RU" b="1" dirty="0" err="1">
                <a:solidFill>
                  <a:schemeClr val="tx1"/>
                </a:solidFill>
              </a:rPr>
              <a:t>від</a:t>
            </a:r>
            <a:r>
              <a:rPr lang="ru-RU" b="1" dirty="0">
                <a:solidFill>
                  <a:schemeClr val="tx1"/>
                </a:solidFill>
              </a:rPr>
              <a:t> 28.10.2010 № 1021,  </a:t>
            </a:r>
            <a:r>
              <a:rPr lang="ru-RU" b="1" dirty="0" err="1">
                <a:solidFill>
                  <a:schemeClr val="tx1"/>
                </a:solidFill>
              </a:rPr>
              <a:t>крім</a:t>
            </a:r>
            <a:r>
              <a:rPr lang="ru-RU" b="1" dirty="0">
                <a:solidFill>
                  <a:schemeClr val="tx1"/>
                </a:solidFill>
              </a:rPr>
              <a:t> </a:t>
            </a:r>
            <a:r>
              <a:rPr lang="ru-RU" b="1" dirty="0" err="1">
                <a:solidFill>
                  <a:schemeClr val="tx1"/>
                </a:solidFill>
              </a:rPr>
              <a:t>рівня</a:t>
            </a:r>
            <a:r>
              <a:rPr lang="ru-RU" b="1" dirty="0">
                <a:solidFill>
                  <a:schemeClr val="tx1"/>
                </a:solidFill>
              </a:rPr>
              <a:t> стандарту та </a:t>
            </a:r>
            <a:r>
              <a:rPr lang="ru-RU" b="1" dirty="0" err="1">
                <a:solidFill>
                  <a:schemeClr val="tx1"/>
                </a:solidFill>
              </a:rPr>
              <a:t>академічного</a:t>
            </a:r>
            <a:r>
              <a:rPr lang="ru-RU" b="1" dirty="0">
                <a:solidFill>
                  <a:schemeClr val="tx1"/>
                </a:solidFill>
              </a:rPr>
              <a:t> </a:t>
            </a:r>
            <a:r>
              <a:rPr lang="ru-RU" b="1" dirty="0" err="1">
                <a:solidFill>
                  <a:schemeClr val="tx1"/>
                </a:solidFill>
              </a:rPr>
              <a:t>рівня</a:t>
            </a:r>
            <a:r>
              <a:rPr lang="ru-RU" b="1" dirty="0">
                <a:solidFill>
                  <a:schemeClr val="tx1"/>
                </a:solidFill>
              </a:rPr>
              <a:t> </a:t>
            </a:r>
            <a:r>
              <a:rPr lang="ru-RU" b="1" dirty="0" err="1">
                <a:solidFill>
                  <a:schemeClr val="tx1"/>
                </a:solidFill>
              </a:rPr>
              <a:t>зі</a:t>
            </a:r>
            <a:r>
              <a:rPr lang="ru-RU" b="1" dirty="0">
                <a:solidFill>
                  <a:schemeClr val="tx1"/>
                </a:solidFill>
              </a:rPr>
              <a:t> </a:t>
            </a:r>
            <a:r>
              <a:rPr lang="ru-RU" b="1" dirty="0" err="1">
                <a:solidFill>
                  <a:schemeClr val="tx1"/>
                </a:solidFill>
              </a:rPr>
              <a:t>змінами</a:t>
            </a:r>
            <a:r>
              <a:rPr lang="ru-RU" b="1" dirty="0">
                <a:solidFill>
                  <a:schemeClr val="tx1"/>
                </a:solidFill>
              </a:rPr>
              <a:t> 2016 року (</a:t>
            </a:r>
            <a:r>
              <a:rPr lang="ru-RU" b="1" dirty="0" err="1">
                <a:solidFill>
                  <a:schemeClr val="tx1"/>
                </a:solidFill>
              </a:rPr>
              <a:t>електронний</a:t>
            </a:r>
            <a:r>
              <a:rPr lang="ru-RU" b="1" dirty="0">
                <a:solidFill>
                  <a:schemeClr val="tx1"/>
                </a:solidFill>
              </a:rPr>
              <a:t> ресурс</a:t>
            </a:r>
            <a:r>
              <a:rPr lang="ru-RU" b="1" dirty="0"/>
              <a:t>: </a:t>
            </a:r>
            <a:r>
              <a:rPr lang="de-DE" b="1" u="sng" dirty="0">
                <a:solidFill>
                  <a:schemeClr val="tx2"/>
                </a:solidFill>
              </a:rPr>
              <a:t>http://mon.gov.ua/activity/education/zagalnaserednya/navchalni-programy.html </a:t>
            </a:r>
            <a:r>
              <a:rPr lang="de-DE" b="1" dirty="0"/>
              <a:t>. </a:t>
            </a:r>
            <a:endParaRPr lang="ru-RU" b="1" dirty="0"/>
          </a:p>
        </p:txBody>
      </p:sp>
    </p:spTree>
    <p:extLst>
      <p:ext uri="{BB962C8B-B14F-4D97-AF65-F5344CB8AC3E}">
        <p14:creationId xmlns:p14="http://schemas.microsoft.com/office/powerpoint/2010/main" val="1912083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32656"/>
            <a:ext cx="7859216" cy="576064"/>
          </a:xfrm>
        </p:spPr>
        <p:txBody>
          <a:bodyPr/>
          <a:lstStyle/>
          <a:p>
            <a:r>
              <a:rPr lang="uk-UA" dirty="0" smtClean="0"/>
              <a:t>5 – 9 класи</a:t>
            </a:r>
            <a:endParaRPr lang="ru-RU" dirty="0"/>
          </a:p>
        </p:txBody>
      </p:sp>
      <p:sp>
        <p:nvSpPr>
          <p:cNvPr id="3" name="Объект 2"/>
          <p:cNvSpPr>
            <a:spLocks noGrp="1"/>
          </p:cNvSpPr>
          <p:nvPr>
            <p:ph idx="1"/>
          </p:nvPr>
        </p:nvSpPr>
        <p:spPr>
          <a:xfrm>
            <a:off x="467544" y="764704"/>
            <a:ext cx="8424936" cy="5361459"/>
          </a:xfrm>
        </p:spPr>
        <p:txBody>
          <a:bodyPr>
            <a:normAutofit fontScale="92500"/>
          </a:bodyPr>
          <a:lstStyle/>
          <a:p>
            <a:pPr algn="just"/>
            <a:r>
              <a:rPr lang="uk-UA" b="1" dirty="0">
                <a:solidFill>
                  <a:schemeClr val="tx1"/>
                </a:solidFill>
              </a:rPr>
              <a:t>«Російська мова» для 5-9 класів загальноосвітніх навчальних закладів з навчанням російською мовою (укладачі: Голобородько Є. П., Озерова Н. Г., </a:t>
            </a:r>
            <a:r>
              <a:rPr lang="uk-UA" b="1" dirty="0" err="1">
                <a:solidFill>
                  <a:schemeClr val="tx1"/>
                </a:solidFill>
              </a:rPr>
              <a:t>Михайловська</a:t>
            </a:r>
            <a:r>
              <a:rPr lang="uk-UA" b="1" dirty="0">
                <a:solidFill>
                  <a:schemeClr val="tx1"/>
                </a:solidFill>
              </a:rPr>
              <a:t> Г.О., </a:t>
            </a:r>
            <a:r>
              <a:rPr lang="uk-UA" b="1" dirty="0" err="1">
                <a:solidFill>
                  <a:schemeClr val="tx1"/>
                </a:solidFill>
              </a:rPr>
              <a:t>Статівка</a:t>
            </a:r>
            <a:r>
              <a:rPr lang="uk-UA" b="1" dirty="0">
                <a:solidFill>
                  <a:schemeClr val="tx1"/>
                </a:solidFill>
              </a:rPr>
              <a:t> В. І., Давидюк Л. В., </a:t>
            </a:r>
            <a:r>
              <a:rPr lang="uk-UA" b="1" dirty="0" smtClean="0">
                <a:solidFill>
                  <a:schemeClr val="tx1"/>
                </a:solidFill>
              </a:rPr>
              <a:t>Бикова </a:t>
            </a:r>
            <a:r>
              <a:rPr lang="uk-UA" b="1" dirty="0">
                <a:solidFill>
                  <a:schemeClr val="tx1"/>
                </a:solidFill>
              </a:rPr>
              <a:t>К. І., Яновська Л. Г., </a:t>
            </a:r>
            <a:r>
              <a:rPr lang="uk-UA" b="1" dirty="0" err="1">
                <a:solidFill>
                  <a:schemeClr val="tx1"/>
                </a:solidFill>
              </a:rPr>
              <a:t>Кошкіна</a:t>
            </a:r>
            <a:r>
              <a:rPr lang="uk-UA" b="1" dirty="0">
                <a:solidFill>
                  <a:schemeClr val="tx1"/>
                </a:solidFill>
              </a:rPr>
              <a:t> Ж. О., 2013); </a:t>
            </a:r>
            <a:endParaRPr lang="uk-UA" b="1" dirty="0" smtClean="0">
              <a:solidFill>
                <a:schemeClr val="tx1"/>
              </a:solidFill>
            </a:endParaRPr>
          </a:p>
          <a:p>
            <a:pPr marL="0" indent="0" algn="just">
              <a:buNone/>
            </a:pPr>
            <a:r>
              <a:rPr lang="uk-UA" b="1" dirty="0" smtClean="0">
                <a:solidFill>
                  <a:schemeClr val="tx1"/>
                </a:solidFill>
              </a:rPr>
              <a:t>• </a:t>
            </a:r>
            <a:r>
              <a:rPr lang="uk-UA" b="1" dirty="0">
                <a:solidFill>
                  <a:schemeClr val="tx1"/>
                </a:solidFill>
              </a:rPr>
              <a:t>«Російська мова» для 5-9 класів загальноосвітніх навчальних закладів з навчанням українською мовою (укладачі: Баландіна Н. Ф., Синиця І. А., Фролова Т. Я., </a:t>
            </a:r>
            <a:r>
              <a:rPr lang="uk-UA" b="1" dirty="0" err="1">
                <a:solidFill>
                  <a:schemeClr val="tx1"/>
                </a:solidFill>
              </a:rPr>
              <a:t>Бойченко</a:t>
            </a:r>
            <a:r>
              <a:rPr lang="uk-UA" b="1" dirty="0">
                <a:solidFill>
                  <a:schemeClr val="tx1"/>
                </a:solidFill>
              </a:rPr>
              <a:t> Л. А. -  2013); </a:t>
            </a:r>
            <a:endParaRPr lang="uk-UA" b="1" dirty="0" smtClean="0">
              <a:solidFill>
                <a:schemeClr val="tx1"/>
              </a:solidFill>
            </a:endParaRPr>
          </a:p>
          <a:p>
            <a:pPr marL="0" indent="0" algn="just">
              <a:buNone/>
            </a:pPr>
            <a:r>
              <a:rPr lang="uk-UA" b="1" dirty="0" smtClean="0">
                <a:solidFill>
                  <a:schemeClr val="tx1"/>
                </a:solidFill>
              </a:rPr>
              <a:t>• </a:t>
            </a:r>
            <a:r>
              <a:rPr lang="uk-UA" b="1" dirty="0">
                <a:solidFill>
                  <a:schemeClr val="tx1"/>
                </a:solidFill>
              </a:rPr>
              <a:t>«Російська мова» для 5-9 класів загальноосвітніх навчальних закладів з навчанням українською мовою (початок вивчення з 5 класу) ( укладачі: </a:t>
            </a:r>
            <a:r>
              <a:rPr lang="uk-UA" b="1" dirty="0" err="1">
                <a:solidFill>
                  <a:schemeClr val="tx1"/>
                </a:solidFill>
              </a:rPr>
              <a:t>Курач</a:t>
            </a:r>
            <a:r>
              <a:rPr lang="uk-UA" b="1" dirty="0">
                <a:solidFill>
                  <a:schemeClr val="tx1"/>
                </a:solidFill>
              </a:rPr>
              <a:t> Л. І., Корсаков В. О., </a:t>
            </a:r>
            <a:r>
              <a:rPr lang="uk-UA" b="1" dirty="0" err="1">
                <a:solidFill>
                  <a:schemeClr val="tx1"/>
                </a:solidFill>
              </a:rPr>
              <a:t>Фідкевич</a:t>
            </a:r>
            <a:r>
              <a:rPr lang="uk-UA" b="1" dirty="0">
                <a:solidFill>
                  <a:schemeClr val="tx1"/>
                </a:solidFill>
              </a:rPr>
              <a:t> О. Л., Ґудзик І. П. -  2013) </a:t>
            </a:r>
            <a:endParaRPr lang="ru-RU" b="1" dirty="0">
              <a:solidFill>
                <a:schemeClr val="tx1"/>
              </a:solidFill>
            </a:endParaRPr>
          </a:p>
          <a:p>
            <a:pPr algn="just"/>
            <a:r>
              <a:rPr lang="uk-UA" b="1" dirty="0">
                <a:solidFill>
                  <a:schemeClr val="tx1"/>
                </a:solidFill>
              </a:rPr>
              <a:t>(зі змінами,   затвердженими наказом  МОН України від 07.06.2017 № 804)</a:t>
            </a:r>
            <a:endParaRPr lang="ru-RU" b="1" dirty="0">
              <a:solidFill>
                <a:schemeClr val="tx1"/>
              </a:solidFill>
            </a:endParaRPr>
          </a:p>
          <a:p>
            <a:endParaRPr lang="ru-RU" dirty="0"/>
          </a:p>
        </p:txBody>
      </p:sp>
    </p:spTree>
    <p:extLst>
      <p:ext uri="{BB962C8B-B14F-4D97-AF65-F5344CB8AC3E}">
        <p14:creationId xmlns:p14="http://schemas.microsoft.com/office/powerpoint/2010/main" val="314255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840760" cy="576064"/>
          </a:xfrm>
        </p:spPr>
        <p:txBody>
          <a:bodyPr/>
          <a:lstStyle/>
          <a:p>
            <a:r>
              <a:rPr lang="uk-UA" dirty="0" smtClean="0"/>
              <a:t>10 клас</a:t>
            </a:r>
            <a:endParaRPr lang="ru-RU" dirty="0"/>
          </a:p>
        </p:txBody>
      </p:sp>
      <p:sp>
        <p:nvSpPr>
          <p:cNvPr id="3" name="Объект 2"/>
          <p:cNvSpPr>
            <a:spLocks noGrp="1"/>
          </p:cNvSpPr>
          <p:nvPr>
            <p:ph idx="1"/>
          </p:nvPr>
        </p:nvSpPr>
        <p:spPr>
          <a:xfrm>
            <a:off x="395536" y="836712"/>
            <a:ext cx="8291265" cy="5289451"/>
          </a:xfrm>
        </p:spPr>
        <p:txBody>
          <a:bodyPr>
            <a:normAutofit fontScale="77500" lnSpcReduction="20000"/>
          </a:bodyPr>
          <a:lstStyle/>
          <a:p>
            <a:endParaRPr lang="ru-RU" sz="2800" b="1" dirty="0" smtClean="0">
              <a:solidFill>
                <a:schemeClr val="tx1"/>
              </a:solidFill>
            </a:endParaRPr>
          </a:p>
          <a:p>
            <a:r>
              <a:rPr lang="ru-RU" sz="2800" b="1" dirty="0" smtClean="0">
                <a:solidFill>
                  <a:schemeClr val="tx1"/>
                </a:solidFill>
              </a:rPr>
              <a:t>1.Російська </a:t>
            </a:r>
            <a:r>
              <a:rPr lang="ru-RU" sz="2800" b="1" dirty="0" err="1">
                <a:solidFill>
                  <a:schemeClr val="tx1"/>
                </a:solidFill>
              </a:rPr>
              <a:t>мова</a:t>
            </a:r>
            <a:r>
              <a:rPr lang="ru-RU" sz="2800" b="1" dirty="0">
                <a:solidFill>
                  <a:schemeClr val="tx1"/>
                </a:solidFill>
              </a:rPr>
              <a:t> (початок </a:t>
            </a:r>
            <a:r>
              <a:rPr lang="ru-RU" sz="2800" b="1" dirty="0" err="1">
                <a:solidFill>
                  <a:schemeClr val="tx1"/>
                </a:solidFill>
              </a:rPr>
              <a:t>вивчення</a:t>
            </a:r>
            <a:r>
              <a:rPr lang="ru-RU" sz="2800" b="1" dirty="0">
                <a:solidFill>
                  <a:schemeClr val="tx1"/>
                </a:solidFill>
              </a:rPr>
              <a:t> з 1 </a:t>
            </a:r>
            <a:r>
              <a:rPr lang="ru-RU" sz="2800" b="1" dirty="0" err="1">
                <a:solidFill>
                  <a:schemeClr val="tx1"/>
                </a:solidFill>
              </a:rPr>
              <a:t>класу</a:t>
            </a:r>
            <a:r>
              <a:rPr lang="ru-RU" sz="2800" b="1" dirty="0">
                <a:solidFill>
                  <a:schemeClr val="tx1"/>
                </a:solidFill>
              </a:rPr>
              <a:t>) для </a:t>
            </a:r>
            <a:r>
              <a:rPr lang="ru-RU" sz="2800" b="1" dirty="0" err="1">
                <a:solidFill>
                  <a:schemeClr val="tx1"/>
                </a:solidFill>
              </a:rPr>
              <a:t>загальноосвітніх</a:t>
            </a:r>
            <a:r>
              <a:rPr lang="ru-RU" sz="2800" b="1" dirty="0">
                <a:solidFill>
                  <a:schemeClr val="tx1"/>
                </a:solidFill>
              </a:rPr>
              <a:t> </a:t>
            </a:r>
            <a:r>
              <a:rPr lang="ru-RU" sz="2800" b="1" dirty="0" err="1">
                <a:solidFill>
                  <a:schemeClr val="tx1"/>
                </a:solidFill>
              </a:rPr>
              <a:t>навчальних</a:t>
            </a:r>
            <a:r>
              <a:rPr lang="ru-RU" sz="2800" b="1" dirty="0">
                <a:solidFill>
                  <a:schemeClr val="tx1"/>
                </a:solidFill>
              </a:rPr>
              <a:t> </a:t>
            </a:r>
            <a:r>
              <a:rPr lang="ru-RU" sz="2800" b="1" dirty="0" err="1">
                <a:solidFill>
                  <a:schemeClr val="tx1"/>
                </a:solidFill>
              </a:rPr>
              <a:t>закладів</a:t>
            </a:r>
            <a:r>
              <a:rPr lang="ru-RU" sz="2800" b="1" dirty="0">
                <a:solidFill>
                  <a:schemeClr val="tx1"/>
                </a:solidFill>
              </a:rPr>
              <a:t> з </a:t>
            </a:r>
            <a:r>
              <a:rPr lang="ru-RU" sz="2800" b="1" dirty="0" err="1">
                <a:solidFill>
                  <a:schemeClr val="tx1"/>
                </a:solidFill>
              </a:rPr>
              <a:t>навчанням</a:t>
            </a:r>
            <a:r>
              <a:rPr lang="ru-RU" sz="2800" b="1" dirty="0">
                <a:solidFill>
                  <a:schemeClr val="tx1"/>
                </a:solidFill>
              </a:rPr>
              <a:t> </a:t>
            </a:r>
            <a:r>
              <a:rPr lang="ru-RU" sz="2800" b="1" dirty="0" err="1">
                <a:solidFill>
                  <a:schemeClr val="tx1"/>
                </a:solidFill>
              </a:rPr>
              <a:t>українською</a:t>
            </a:r>
            <a:r>
              <a:rPr lang="ru-RU" sz="2800" b="1" dirty="0">
                <a:solidFill>
                  <a:schemeClr val="tx1"/>
                </a:solidFill>
              </a:rPr>
              <a:t> </a:t>
            </a:r>
            <a:r>
              <a:rPr lang="ru-RU" sz="2800" b="1" dirty="0" err="1">
                <a:solidFill>
                  <a:schemeClr val="tx1"/>
                </a:solidFill>
              </a:rPr>
              <a:t>мовою</a:t>
            </a:r>
            <a:r>
              <a:rPr lang="ru-RU" sz="2800" b="1" dirty="0">
                <a:solidFill>
                  <a:schemeClr val="tx1"/>
                </a:solidFill>
              </a:rPr>
              <a:t>	</a:t>
            </a:r>
            <a:r>
              <a:rPr lang="ru-RU" sz="2800" b="1" dirty="0" err="1">
                <a:solidFill>
                  <a:schemeClr val="tx1"/>
                </a:solidFill>
              </a:rPr>
              <a:t>Рівень</a:t>
            </a:r>
            <a:r>
              <a:rPr lang="ru-RU" sz="2800" b="1" dirty="0">
                <a:solidFill>
                  <a:schemeClr val="tx1"/>
                </a:solidFill>
              </a:rPr>
              <a:t> стандарту</a:t>
            </a:r>
          </a:p>
          <a:p>
            <a:r>
              <a:rPr lang="ru-RU" sz="2800" b="1" dirty="0" smtClean="0">
                <a:solidFill>
                  <a:schemeClr val="tx1"/>
                </a:solidFill>
              </a:rPr>
              <a:t>2.Російська </a:t>
            </a:r>
            <a:r>
              <a:rPr lang="ru-RU" sz="2800" b="1" dirty="0" err="1">
                <a:solidFill>
                  <a:schemeClr val="tx1"/>
                </a:solidFill>
              </a:rPr>
              <a:t>мова</a:t>
            </a:r>
            <a:r>
              <a:rPr lang="ru-RU" sz="2800" b="1" dirty="0">
                <a:solidFill>
                  <a:schemeClr val="tx1"/>
                </a:solidFill>
              </a:rPr>
              <a:t> (початок </a:t>
            </a:r>
            <a:r>
              <a:rPr lang="ru-RU" sz="2800" b="1" dirty="0" err="1">
                <a:solidFill>
                  <a:schemeClr val="tx1"/>
                </a:solidFill>
              </a:rPr>
              <a:t>вивчення</a:t>
            </a:r>
            <a:r>
              <a:rPr lang="ru-RU" sz="2800" b="1" dirty="0">
                <a:solidFill>
                  <a:schemeClr val="tx1"/>
                </a:solidFill>
              </a:rPr>
              <a:t> з 5 </a:t>
            </a:r>
            <a:r>
              <a:rPr lang="ru-RU" sz="2800" b="1" dirty="0" err="1">
                <a:solidFill>
                  <a:schemeClr val="tx1"/>
                </a:solidFill>
              </a:rPr>
              <a:t>класу</a:t>
            </a:r>
            <a:r>
              <a:rPr lang="ru-RU" sz="2800" b="1" dirty="0">
                <a:solidFill>
                  <a:schemeClr val="tx1"/>
                </a:solidFill>
              </a:rPr>
              <a:t>) для </a:t>
            </a:r>
            <a:r>
              <a:rPr lang="ru-RU" sz="2800" b="1" dirty="0" err="1">
                <a:solidFill>
                  <a:schemeClr val="tx1"/>
                </a:solidFill>
              </a:rPr>
              <a:t>загальноосвітніх</a:t>
            </a:r>
            <a:r>
              <a:rPr lang="ru-RU" sz="2800" b="1" dirty="0">
                <a:solidFill>
                  <a:schemeClr val="tx1"/>
                </a:solidFill>
              </a:rPr>
              <a:t> </a:t>
            </a:r>
            <a:r>
              <a:rPr lang="ru-RU" sz="2800" b="1" dirty="0" err="1">
                <a:solidFill>
                  <a:schemeClr val="tx1"/>
                </a:solidFill>
              </a:rPr>
              <a:t>навчальних</a:t>
            </a:r>
            <a:r>
              <a:rPr lang="ru-RU" sz="2800" b="1" dirty="0">
                <a:solidFill>
                  <a:schemeClr val="tx1"/>
                </a:solidFill>
              </a:rPr>
              <a:t> </a:t>
            </a:r>
            <a:r>
              <a:rPr lang="ru-RU" sz="2800" b="1" dirty="0" err="1">
                <a:solidFill>
                  <a:schemeClr val="tx1"/>
                </a:solidFill>
              </a:rPr>
              <a:t>закладів</a:t>
            </a:r>
            <a:r>
              <a:rPr lang="ru-RU" sz="2800" b="1" dirty="0">
                <a:solidFill>
                  <a:schemeClr val="tx1"/>
                </a:solidFill>
              </a:rPr>
              <a:t> з </a:t>
            </a:r>
            <a:r>
              <a:rPr lang="ru-RU" sz="2800" b="1" dirty="0" err="1">
                <a:solidFill>
                  <a:schemeClr val="tx1"/>
                </a:solidFill>
              </a:rPr>
              <a:t>навчанням</a:t>
            </a:r>
            <a:r>
              <a:rPr lang="ru-RU" sz="2800" b="1" dirty="0">
                <a:solidFill>
                  <a:schemeClr val="tx1"/>
                </a:solidFill>
              </a:rPr>
              <a:t> </a:t>
            </a:r>
            <a:r>
              <a:rPr lang="ru-RU" sz="2800" b="1" dirty="0" err="1">
                <a:solidFill>
                  <a:schemeClr val="tx1"/>
                </a:solidFill>
              </a:rPr>
              <a:t>українською</a:t>
            </a:r>
            <a:r>
              <a:rPr lang="ru-RU" sz="2800" b="1" dirty="0">
                <a:solidFill>
                  <a:schemeClr val="tx1"/>
                </a:solidFill>
              </a:rPr>
              <a:t> </a:t>
            </a:r>
            <a:r>
              <a:rPr lang="ru-RU" sz="2800" b="1" dirty="0" err="1">
                <a:solidFill>
                  <a:schemeClr val="tx1"/>
                </a:solidFill>
              </a:rPr>
              <a:t>мовою</a:t>
            </a:r>
            <a:r>
              <a:rPr lang="ru-RU" sz="2800" b="1" dirty="0">
                <a:solidFill>
                  <a:schemeClr val="tx1"/>
                </a:solidFill>
              </a:rPr>
              <a:t>	</a:t>
            </a:r>
            <a:r>
              <a:rPr lang="ru-RU" sz="2800" b="1" dirty="0" err="1">
                <a:solidFill>
                  <a:schemeClr val="tx1"/>
                </a:solidFill>
              </a:rPr>
              <a:t>Рівень</a:t>
            </a:r>
            <a:r>
              <a:rPr lang="ru-RU" sz="2800" b="1" dirty="0">
                <a:solidFill>
                  <a:schemeClr val="tx1"/>
                </a:solidFill>
              </a:rPr>
              <a:t> стандарту</a:t>
            </a:r>
          </a:p>
          <a:p>
            <a:r>
              <a:rPr lang="ru-RU" sz="2800" b="1" dirty="0" smtClean="0">
                <a:solidFill>
                  <a:schemeClr val="tx1"/>
                </a:solidFill>
              </a:rPr>
              <a:t>3.Російська </a:t>
            </a:r>
            <a:r>
              <a:rPr lang="ru-RU" sz="2800" b="1" dirty="0" err="1">
                <a:solidFill>
                  <a:schemeClr val="tx1"/>
                </a:solidFill>
              </a:rPr>
              <a:t>література</a:t>
            </a:r>
            <a:r>
              <a:rPr lang="ru-RU" sz="2800" b="1" dirty="0">
                <a:solidFill>
                  <a:schemeClr val="tx1"/>
                </a:solidFill>
              </a:rPr>
              <a:t> для </a:t>
            </a:r>
            <a:r>
              <a:rPr lang="ru-RU" sz="2800" b="1" dirty="0" err="1">
                <a:solidFill>
                  <a:schemeClr val="tx1"/>
                </a:solidFill>
              </a:rPr>
              <a:t>загальноосвітніх</a:t>
            </a:r>
            <a:r>
              <a:rPr lang="ru-RU" sz="2800" b="1" dirty="0">
                <a:solidFill>
                  <a:schemeClr val="tx1"/>
                </a:solidFill>
              </a:rPr>
              <a:t> </a:t>
            </a:r>
            <a:r>
              <a:rPr lang="ru-RU" sz="2800" b="1" dirty="0" err="1">
                <a:solidFill>
                  <a:schemeClr val="tx1"/>
                </a:solidFill>
              </a:rPr>
              <a:t>навчальних</a:t>
            </a:r>
            <a:r>
              <a:rPr lang="ru-RU" sz="2800" b="1" dirty="0">
                <a:solidFill>
                  <a:schemeClr val="tx1"/>
                </a:solidFill>
              </a:rPr>
              <a:t> </a:t>
            </a:r>
            <a:r>
              <a:rPr lang="ru-RU" sz="2800" b="1" dirty="0" err="1">
                <a:solidFill>
                  <a:schemeClr val="tx1"/>
                </a:solidFill>
              </a:rPr>
              <a:t>закладів</a:t>
            </a:r>
            <a:r>
              <a:rPr lang="ru-RU" sz="2800" b="1" dirty="0">
                <a:solidFill>
                  <a:schemeClr val="tx1"/>
                </a:solidFill>
              </a:rPr>
              <a:t> з </a:t>
            </a:r>
            <a:r>
              <a:rPr lang="ru-RU" sz="2800" b="1" dirty="0" err="1">
                <a:solidFill>
                  <a:schemeClr val="tx1"/>
                </a:solidFill>
              </a:rPr>
              <a:t>навчанням</a:t>
            </a:r>
            <a:r>
              <a:rPr lang="ru-RU" sz="2800" b="1" dirty="0">
                <a:solidFill>
                  <a:schemeClr val="tx1"/>
                </a:solidFill>
              </a:rPr>
              <a:t> </a:t>
            </a:r>
            <a:r>
              <a:rPr lang="ru-RU" sz="2800" b="1" dirty="0" err="1">
                <a:solidFill>
                  <a:schemeClr val="tx1"/>
                </a:solidFill>
              </a:rPr>
              <a:t>російською</a:t>
            </a:r>
            <a:r>
              <a:rPr lang="ru-RU" sz="2800" b="1" dirty="0">
                <a:solidFill>
                  <a:schemeClr val="tx1"/>
                </a:solidFill>
              </a:rPr>
              <a:t> </a:t>
            </a:r>
            <a:r>
              <a:rPr lang="ru-RU" sz="2800" b="1" dirty="0" err="1">
                <a:solidFill>
                  <a:schemeClr val="tx1"/>
                </a:solidFill>
              </a:rPr>
              <a:t>мовою</a:t>
            </a:r>
            <a:r>
              <a:rPr lang="ru-RU" sz="2800" b="1" dirty="0">
                <a:solidFill>
                  <a:schemeClr val="tx1"/>
                </a:solidFill>
              </a:rPr>
              <a:t>	</a:t>
            </a:r>
            <a:r>
              <a:rPr lang="ru-RU" sz="2800" b="1" dirty="0" err="1">
                <a:solidFill>
                  <a:schemeClr val="tx1"/>
                </a:solidFill>
              </a:rPr>
              <a:t>Профільний</a:t>
            </a:r>
            <a:r>
              <a:rPr lang="ru-RU" sz="2800" b="1" dirty="0">
                <a:solidFill>
                  <a:schemeClr val="tx1"/>
                </a:solidFill>
              </a:rPr>
              <a:t> </a:t>
            </a:r>
            <a:r>
              <a:rPr lang="ru-RU" sz="2800" b="1" dirty="0" err="1">
                <a:solidFill>
                  <a:schemeClr val="tx1"/>
                </a:solidFill>
              </a:rPr>
              <a:t>рівень</a:t>
            </a:r>
            <a:endParaRPr lang="ru-RU" sz="2800" b="1" dirty="0">
              <a:solidFill>
                <a:schemeClr val="tx1"/>
              </a:solidFill>
            </a:endParaRPr>
          </a:p>
          <a:p>
            <a:r>
              <a:rPr lang="ru-RU" sz="2800" b="1" dirty="0" smtClean="0">
                <a:solidFill>
                  <a:schemeClr val="tx1"/>
                </a:solidFill>
              </a:rPr>
              <a:t>4.Російська </a:t>
            </a:r>
            <a:r>
              <a:rPr lang="ru-RU" sz="2800" b="1" dirty="0" err="1">
                <a:solidFill>
                  <a:schemeClr val="tx1"/>
                </a:solidFill>
              </a:rPr>
              <a:t>мова</a:t>
            </a:r>
            <a:r>
              <a:rPr lang="ru-RU" sz="2800" b="1" dirty="0">
                <a:solidFill>
                  <a:schemeClr val="tx1"/>
                </a:solidFill>
              </a:rPr>
              <a:t> для </a:t>
            </a:r>
            <a:r>
              <a:rPr lang="ru-RU" sz="2800" b="1" dirty="0" err="1">
                <a:solidFill>
                  <a:schemeClr val="tx1"/>
                </a:solidFill>
              </a:rPr>
              <a:t>загальноосвітніх</a:t>
            </a:r>
            <a:r>
              <a:rPr lang="ru-RU" sz="2800" b="1" dirty="0">
                <a:solidFill>
                  <a:schemeClr val="tx1"/>
                </a:solidFill>
              </a:rPr>
              <a:t> </a:t>
            </a:r>
            <a:r>
              <a:rPr lang="ru-RU" sz="2800" b="1" dirty="0" err="1">
                <a:solidFill>
                  <a:schemeClr val="tx1"/>
                </a:solidFill>
              </a:rPr>
              <a:t>навчальних</a:t>
            </a:r>
            <a:r>
              <a:rPr lang="ru-RU" sz="2800" b="1" dirty="0">
                <a:solidFill>
                  <a:schemeClr val="tx1"/>
                </a:solidFill>
              </a:rPr>
              <a:t> </a:t>
            </a:r>
            <a:r>
              <a:rPr lang="ru-RU" sz="2800" b="1" dirty="0" err="1">
                <a:solidFill>
                  <a:schemeClr val="tx1"/>
                </a:solidFill>
              </a:rPr>
              <a:t>закладів</a:t>
            </a:r>
            <a:r>
              <a:rPr lang="ru-RU" sz="2800" b="1" dirty="0">
                <a:solidFill>
                  <a:schemeClr val="tx1"/>
                </a:solidFill>
              </a:rPr>
              <a:t> з </a:t>
            </a:r>
            <a:r>
              <a:rPr lang="ru-RU" sz="2800" b="1" dirty="0" err="1">
                <a:solidFill>
                  <a:schemeClr val="tx1"/>
                </a:solidFill>
              </a:rPr>
              <a:t>навчанням</a:t>
            </a:r>
            <a:r>
              <a:rPr lang="ru-RU" sz="2800" b="1" dirty="0">
                <a:solidFill>
                  <a:schemeClr val="tx1"/>
                </a:solidFill>
              </a:rPr>
              <a:t> </a:t>
            </a:r>
            <a:r>
              <a:rPr lang="ru-RU" sz="2800" b="1" dirty="0" err="1">
                <a:solidFill>
                  <a:schemeClr val="tx1"/>
                </a:solidFill>
              </a:rPr>
              <a:t>російською</a:t>
            </a:r>
            <a:r>
              <a:rPr lang="ru-RU" sz="2800" b="1" dirty="0">
                <a:solidFill>
                  <a:schemeClr val="tx1"/>
                </a:solidFill>
              </a:rPr>
              <a:t> </a:t>
            </a:r>
            <a:r>
              <a:rPr lang="ru-RU" sz="2800" b="1" dirty="0" err="1">
                <a:solidFill>
                  <a:schemeClr val="tx1"/>
                </a:solidFill>
              </a:rPr>
              <a:t>мовою</a:t>
            </a:r>
            <a:r>
              <a:rPr lang="ru-RU" sz="2800" b="1" dirty="0">
                <a:solidFill>
                  <a:schemeClr val="tx1"/>
                </a:solidFill>
              </a:rPr>
              <a:t>	</a:t>
            </a:r>
            <a:r>
              <a:rPr lang="ru-RU" sz="2800" b="1" dirty="0" err="1">
                <a:solidFill>
                  <a:schemeClr val="tx1"/>
                </a:solidFill>
              </a:rPr>
              <a:t>Профільний</a:t>
            </a:r>
            <a:r>
              <a:rPr lang="ru-RU" sz="2800" b="1" dirty="0">
                <a:solidFill>
                  <a:schemeClr val="tx1"/>
                </a:solidFill>
              </a:rPr>
              <a:t> </a:t>
            </a:r>
            <a:r>
              <a:rPr lang="ru-RU" sz="2800" b="1" dirty="0" err="1">
                <a:solidFill>
                  <a:schemeClr val="tx1"/>
                </a:solidFill>
              </a:rPr>
              <a:t>рівень</a:t>
            </a:r>
            <a:endParaRPr lang="ru-RU" sz="2800" b="1" dirty="0">
              <a:solidFill>
                <a:schemeClr val="tx1"/>
              </a:solidFill>
            </a:endParaRPr>
          </a:p>
          <a:p>
            <a:r>
              <a:rPr lang="ru-RU" sz="2800" b="1" dirty="0" smtClean="0">
                <a:solidFill>
                  <a:schemeClr val="tx1"/>
                </a:solidFill>
              </a:rPr>
              <a:t>5.Російська </a:t>
            </a:r>
            <a:r>
              <a:rPr lang="ru-RU" sz="2800" b="1" dirty="0" err="1">
                <a:solidFill>
                  <a:schemeClr val="tx1"/>
                </a:solidFill>
              </a:rPr>
              <a:t>мова</a:t>
            </a:r>
            <a:r>
              <a:rPr lang="ru-RU" sz="2800" b="1" dirty="0">
                <a:solidFill>
                  <a:schemeClr val="tx1"/>
                </a:solidFill>
              </a:rPr>
              <a:t> та </a:t>
            </a:r>
            <a:r>
              <a:rPr lang="ru-RU" sz="2800" b="1" dirty="0" err="1">
                <a:solidFill>
                  <a:schemeClr val="tx1"/>
                </a:solidFill>
              </a:rPr>
              <a:t>література</a:t>
            </a:r>
            <a:r>
              <a:rPr lang="ru-RU" sz="2800" b="1" dirty="0">
                <a:solidFill>
                  <a:schemeClr val="tx1"/>
                </a:solidFill>
              </a:rPr>
              <a:t> (</a:t>
            </a:r>
            <a:r>
              <a:rPr lang="ru-RU" sz="2800" b="1" dirty="0" err="1">
                <a:solidFill>
                  <a:schemeClr val="tx1"/>
                </a:solidFill>
              </a:rPr>
              <a:t>інтегрований</a:t>
            </a:r>
            <a:r>
              <a:rPr lang="ru-RU" sz="2800" b="1" dirty="0">
                <a:solidFill>
                  <a:schemeClr val="tx1"/>
                </a:solidFill>
              </a:rPr>
              <a:t> курс) для </a:t>
            </a:r>
            <a:r>
              <a:rPr lang="ru-RU" sz="2800" b="1" dirty="0" err="1">
                <a:solidFill>
                  <a:schemeClr val="tx1"/>
                </a:solidFill>
              </a:rPr>
              <a:t>загальноосвітніх</a:t>
            </a:r>
            <a:r>
              <a:rPr lang="ru-RU" sz="2800" b="1" dirty="0">
                <a:solidFill>
                  <a:schemeClr val="tx1"/>
                </a:solidFill>
              </a:rPr>
              <a:t> </a:t>
            </a:r>
            <a:r>
              <a:rPr lang="ru-RU" sz="2800" b="1" dirty="0" err="1">
                <a:solidFill>
                  <a:schemeClr val="tx1"/>
                </a:solidFill>
              </a:rPr>
              <a:t>навчальних</a:t>
            </a:r>
            <a:r>
              <a:rPr lang="ru-RU" sz="2800" b="1" dirty="0">
                <a:solidFill>
                  <a:schemeClr val="tx1"/>
                </a:solidFill>
              </a:rPr>
              <a:t> </a:t>
            </a:r>
            <a:r>
              <a:rPr lang="ru-RU" sz="2800" b="1" dirty="0" err="1">
                <a:solidFill>
                  <a:schemeClr val="tx1"/>
                </a:solidFill>
              </a:rPr>
              <a:t>закладів</a:t>
            </a:r>
            <a:r>
              <a:rPr lang="ru-RU" sz="2800" b="1" dirty="0">
                <a:solidFill>
                  <a:schemeClr val="tx1"/>
                </a:solidFill>
              </a:rPr>
              <a:t> з </a:t>
            </a:r>
            <a:r>
              <a:rPr lang="ru-RU" sz="2800" b="1" dirty="0" err="1">
                <a:solidFill>
                  <a:schemeClr val="tx1"/>
                </a:solidFill>
              </a:rPr>
              <a:t>навчанням</a:t>
            </a:r>
            <a:r>
              <a:rPr lang="ru-RU" sz="2800" b="1" dirty="0">
                <a:solidFill>
                  <a:schemeClr val="tx1"/>
                </a:solidFill>
              </a:rPr>
              <a:t> </a:t>
            </a:r>
            <a:r>
              <a:rPr lang="ru-RU" sz="2800" b="1" dirty="0" err="1">
                <a:solidFill>
                  <a:schemeClr val="tx1"/>
                </a:solidFill>
              </a:rPr>
              <a:t>російською</a:t>
            </a:r>
            <a:r>
              <a:rPr lang="ru-RU" sz="2800" b="1" dirty="0">
                <a:solidFill>
                  <a:schemeClr val="tx1"/>
                </a:solidFill>
              </a:rPr>
              <a:t> </a:t>
            </a:r>
            <a:r>
              <a:rPr lang="ru-RU" sz="2800" b="1" dirty="0" err="1">
                <a:solidFill>
                  <a:schemeClr val="tx1"/>
                </a:solidFill>
              </a:rPr>
              <a:t>мовою</a:t>
            </a:r>
            <a:r>
              <a:rPr lang="ru-RU" sz="2800" b="1" dirty="0">
                <a:solidFill>
                  <a:schemeClr val="tx1"/>
                </a:solidFill>
              </a:rPr>
              <a:t> </a:t>
            </a:r>
          </a:p>
          <a:p>
            <a:r>
              <a:rPr lang="ru-RU" sz="2800" b="1" dirty="0">
                <a:solidFill>
                  <a:schemeClr val="tx1"/>
                </a:solidFill>
              </a:rPr>
              <a:t>	</a:t>
            </a:r>
            <a:endParaRPr lang="ru-RU" dirty="0"/>
          </a:p>
        </p:txBody>
      </p:sp>
    </p:spTree>
    <p:extLst>
      <p:ext uri="{BB962C8B-B14F-4D97-AF65-F5344CB8AC3E}">
        <p14:creationId xmlns:p14="http://schemas.microsoft.com/office/powerpoint/2010/main" val="2868056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140</TotalTime>
  <Words>1554</Words>
  <Application>Microsoft Office PowerPoint</Application>
  <PresentationFormat>Экран (4:3)</PresentationFormat>
  <Paragraphs>90</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Исполнительная</vt:lpstr>
      <vt:lpstr>Методичні рекомендації щодо викладання російської мови, літератури, зарубіжної літератури у 2018/2019 навчальному році </vt:lpstr>
      <vt:lpstr>Типові освітні програми</vt:lpstr>
      <vt:lpstr>Презентация PowerPoint</vt:lpstr>
      <vt:lpstr>Освітня програма</vt:lpstr>
      <vt:lpstr>Типові навчальні програми</vt:lpstr>
      <vt:lpstr>Презентация PowerPoint</vt:lpstr>
      <vt:lpstr>Зарубіжна література</vt:lpstr>
      <vt:lpstr>5 – 9 класи</vt:lpstr>
      <vt:lpstr>10 клас</vt:lpstr>
      <vt:lpstr>Література</vt:lpstr>
      <vt:lpstr>Ключові компетентності </vt:lpstr>
      <vt:lpstr>Презентация PowerPoint</vt:lpstr>
      <vt:lpstr>10 клас  Зарубіжна література</vt:lpstr>
      <vt:lpstr>11 клас</vt:lpstr>
      <vt:lpstr>Презентация PowerPoint</vt:lpstr>
      <vt:lpstr> </vt:lpstr>
      <vt:lpstr>Інтегрований курс «Російська мова та література» 10 клас</vt:lpstr>
      <vt:lpstr>Інтегрований курс «Російська мова та література» 10 клас</vt:lpstr>
      <vt:lpstr>Інтегрований курс «Російська мова та література» 10 клас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Оцінювання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Методичні рекомендації щодо викладання російської мови, літератури, зарубіжної літератури у 2018/2019 навчальному році</dc:title>
  <dc:creator>Татьяна</dc:creator>
  <cp:lastModifiedBy>Татьяна</cp:lastModifiedBy>
  <cp:revision>12</cp:revision>
  <dcterms:created xsi:type="dcterms:W3CDTF">2018-08-27T13:50:50Z</dcterms:created>
  <dcterms:modified xsi:type="dcterms:W3CDTF">2018-08-28T06:00:15Z</dcterms:modified>
</cp:coreProperties>
</file>